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1"/>
  </p:notesMasterIdLst>
  <p:sldIdLst>
    <p:sldId id="258" r:id="rId2"/>
    <p:sldId id="260" r:id="rId3"/>
    <p:sldId id="261" r:id="rId4"/>
    <p:sldId id="273" r:id="rId5"/>
    <p:sldId id="388" r:id="rId6"/>
    <p:sldId id="288" r:id="rId7"/>
    <p:sldId id="389" r:id="rId8"/>
    <p:sldId id="412" r:id="rId9"/>
    <p:sldId id="390" r:id="rId10"/>
    <p:sldId id="411" r:id="rId11"/>
    <p:sldId id="393" r:id="rId12"/>
    <p:sldId id="391" r:id="rId13"/>
    <p:sldId id="413" r:id="rId14"/>
    <p:sldId id="414" r:id="rId15"/>
    <p:sldId id="415" r:id="rId16"/>
    <p:sldId id="469" r:id="rId17"/>
    <p:sldId id="451" r:id="rId18"/>
    <p:sldId id="452" r:id="rId19"/>
    <p:sldId id="453" r:id="rId20"/>
    <p:sldId id="454" r:id="rId21"/>
    <p:sldId id="455" r:id="rId22"/>
    <p:sldId id="428" r:id="rId23"/>
    <p:sldId id="429" r:id="rId24"/>
    <p:sldId id="430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5" r:id="rId34"/>
    <p:sldId id="466" r:id="rId35"/>
    <p:sldId id="467" r:id="rId36"/>
    <p:sldId id="468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70" r:id="rId47"/>
    <p:sldId id="397" r:id="rId48"/>
    <p:sldId id="416" r:id="rId49"/>
    <p:sldId id="417" r:id="rId50"/>
    <p:sldId id="419" r:id="rId51"/>
    <p:sldId id="420" r:id="rId52"/>
    <p:sldId id="421" r:id="rId53"/>
    <p:sldId id="422" r:id="rId54"/>
    <p:sldId id="424" r:id="rId55"/>
    <p:sldId id="425" r:id="rId56"/>
    <p:sldId id="426" r:id="rId57"/>
    <p:sldId id="427" r:id="rId58"/>
    <p:sldId id="423" r:id="rId59"/>
    <p:sldId id="483" r:id="rId60"/>
    <p:sldId id="472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481" r:id="rId70"/>
    <p:sldId id="482" r:id="rId71"/>
    <p:sldId id="471" r:id="rId72"/>
    <p:sldId id="384" r:id="rId73"/>
    <p:sldId id="395" r:id="rId74"/>
    <p:sldId id="396" r:id="rId75"/>
    <p:sldId id="398" r:id="rId76"/>
    <p:sldId id="403" r:id="rId77"/>
    <p:sldId id="484" r:id="rId78"/>
    <p:sldId id="485" r:id="rId79"/>
    <p:sldId id="399" r:id="rId80"/>
    <p:sldId id="400" r:id="rId81"/>
    <p:sldId id="418" r:id="rId82"/>
    <p:sldId id="401" r:id="rId83"/>
    <p:sldId id="404" r:id="rId84"/>
    <p:sldId id="405" r:id="rId85"/>
    <p:sldId id="408" r:id="rId86"/>
    <p:sldId id="409" r:id="rId87"/>
    <p:sldId id="410" r:id="rId88"/>
    <p:sldId id="386" r:id="rId89"/>
    <p:sldId id="382" r:id="rId90"/>
  </p:sldIdLst>
  <p:sldSz cx="24384000" cy="13716000"/>
  <p:notesSz cx="6858000" cy="9144000"/>
  <p:embeddedFontLst>
    <p:embeddedFont>
      <p:font typeface="맑은 고딕" panose="020B0503020000020004" pitchFamily="50" charset="-127"/>
      <p:regular r:id="rId92"/>
      <p:bold r:id="rId93"/>
    </p:embeddedFont>
    <p:embeddedFont>
      <p:font typeface="조선일보명조" panose="02030304000000000000" pitchFamily="18" charset="-127"/>
      <p:regular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EEEC"/>
    <a:srgbClr val="F05A50"/>
    <a:srgbClr val="F88456"/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92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F4CA3-F6D8-4611-8086-9F72BDB6640B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C5F08-B88F-4EF4-B5A6-9F6A97B49F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2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145.JPG"/><Relationship Id="rId7" Type="http://schemas.openxmlformats.org/officeDocument/2006/relationships/image" Target="../media/image14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G"/><Relationship Id="rId4" Type="http://schemas.openxmlformats.org/officeDocument/2006/relationships/image" Target="../media/image15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JPG"/><Relationship Id="rId4" Type="http://schemas.openxmlformats.org/officeDocument/2006/relationships/image" Target="../media/image15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4" Type="http://schemas.openxmlformats.org/officeDocument/2006/relationships/image" Target="../media/image16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JPG"/><Relationship Id="rId4" Type="http://schemas.openxmlformats.org/officeDocument/2006/relationships/image" Target="../media/image171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 descr="커피">
            <a:extLst>
              <a:ext uri="{FF2B5EF4-FFF2-40B4-BE49-F238E27FC236}">
                <a16:creationId xmlns:a16="http://schemas.microsoft.com/office/drawing/2014/main" id="{07EF8F1C-CD0F-4F3E-850D-17A13A46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8" y="2483224"/>
            <a:ext cx="2017059" cy="2017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4300" y="7817342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cap="all" spc="1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Café order project</a:t>
            </a:r>
            <a:endParaRPr lang="en-US" sz="3200" b="0" cap="all" spc="100" baseline="0" dirty="0">
              <a:solidFill>
                <a:schemeClr val="accent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81747" y="8859515"/>
            <a:ext cx="6197953" cy="307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Presented by: 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배은수</a:t>
            </a:r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b="1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차영하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박지윤</a:t>
            </a:r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b="1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박한나</a:t>
            </a:r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조아라</a:t>
            </a:r>
            <a:endParaRPr lang="en-US" sz="3200" b="1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ts val="3400"/>
              </a:lnSpc>
              <a:spcAft>
                <a:spcPts val="1200"/>
              </a:spcAft>
            </a:pPr>
            <a:endParaRPr lang="en-US" sz="2400" spc="100" dirty="0">
              <a:solidFill>
                <a:schemeClr val="accent4"/>
              </a:solidFill>
              <a:latin typeface="Lato Black" panose="020F0A02020204030203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7E6B7-EAEE-48DF-B3C4-43B3EF9FA1F3}"/>
              </a:ext>
            </a:extLst>
          </p:cNvPr>
          <p:cNvSpPr txBox="1"/>
          <p:nvPr/>
        </p:nvSpPr>
        <p:spPr>
          <a:xfrm>
            <a:off x="7109199" y="2892917"/>
            <a:ext cx="1009426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0" cap="all" spc="200" baseline="0" dirty="0">
                <a:solidFill>
                  <a:schemeClr val="accent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 order</a:t>
            </a:r>
            <a:endParaRPr lang="en-US" sz="16000" cap="all" spc="200" baseline="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619D84-46F3-4006-A7A5-3BD8911612C5}"/>
              </a:ext>
            </a:extLst>
          </p:cNvPr>
          <p:cNvCxnSpPr>
            <a:cxnSpLocks/>
          </p:cNvCxnSpPr>
          <p:nvPr/>
        </p:nvCxnSpPr>
        <p:spPr>
          <a:xfrm>
            <a:off x="11354674" y="10914434"/>
            <a:ext cx="48516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E14A2C-3AD4-495E-AF85-B3BE61CEF3FF}"/>
              </a:ext>
            </a:extLst>
          </p:cNvPr>
          <p:cNvCxnSpPr>
            <a:stCxn id="61" idx="1"/>
          </p:cNvCxnSpPr>
          <p:nvPr/>
        </p:nvCxnSpPr>
        <p:spPr>
          <a:xfrm flipV="1">
            <a:off x="14117508" y="7660320"/>
            <a:ext cx="5164629" cy="417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47C326-7916-4EA1-93F3-36FE6A6E501F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11337547" y="7643152"/>
            <a:ext cx="5053646" cy="171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4593E6-C91D-4FC5-A664-AED2D3DD6915}"/>
              </a:ext>
            </a:extLst>
          </p:cNvPr>
          <p:cNvCxnSpPr>
            <a:stCxn id="67" idx="0"/>
            <a:endCxn id="75" idx="2"/>
          </p:cNvCxnSpPr>
          <p:nvPr/>
        </p:nvCxnSpPr>
        <p:spPr>
          <a:xfrm>
            <a:off x="12355213" y="8942319"/>
            <a:ext cx="44823" cy="25127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DA399D2-D94A-45FA-8AF3-977EC4AD49A2}"/>
              </a:ext>
            </a:extLst>
          </p:cNvPr>
          <p:cNvSpPr/>
          <p:nvPr/>
        </p:nvSpPr>
        <p:spPr>
          <a:xfrm>
            <a:off x="789465" y="2681428"/>
            <a:ext cx="22340047" cy="1018455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A7D8B39D-2DC4-4755-A252-CBF2D7064C67}"/>
              </a:ext>
            </a:extLst>
          </p:cNvPr>
          <p:cNvGrpSpPr/>
          <p:nvPr/>
        </p:nvGrpSpPr>
        <p:grpSpPr>
          <a:xfrm>
            <a:off x="1257211" y="3047948"/>
            <a:ext cx="17929102" cy="9724947"/>
            <a:chOff x="1239282" y="2814871"/>
            <a:chExt cx="17929102" cy="9724947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21B374F2-1433-47B7-B016-E0DD00EACA83}"/>
                </a:ext>
              </a:extLst>
            </p:cNvPr>
            <p:cNvGrpSpPr/>
            <p:nvPr/>
          </p:nvGrpSpPr>
          <p:grpSpPr>
            <a:xfrm>
              <a:off x="1239282" y="2814871"/>
              <a:ext cx="17929102" cy="9724947"/>
              <a:chOff x="1239282" y="2814871"/>
              <a:chExt cx="17929102" cy="9724947"/>
            </a:xfrm>
          </p:grpSpPr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99D2A63A-42FF-4FC3-98BF-8080A6950459}"/>
                  </a:ext>
                </a:extLst>
              </p:cNvPr>
              <p:cNvCxnSpPr>
                <a:stCxn id="49" idx="0"/>
              </p:cNvCxnSpPr>
              <p:nvPr/>
            </p:nvCxnSpPr>
            <p:spPr>
              <a:xfrm>
                <a:off x="9459612" y="8754059"/>
                <a:ext cx="25030" cy="3785759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D8613F40-E0EE-4FBB-8D15-81DFB483319F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 flipV="1">
                <a:off x="10598129" y="9251579"/>
                <a:ext cx="8424036" cy="10312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75CC1D8-8746-4FF6-B39F-0D13626164CA}"/>
                  </a:ext>
                </a:extLst>
              </p:cNvPr>
              <p:cNvSpPr/>
              <p:nvPr/>
            </p:nvSpPr>
            <p:spPr>
              <a:xfrm>
                <a:off x="11142194" y="4117755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F9B68F8-B19B-41AE-B7FB-19DB8F8DAED2}"/>
                  </a:ext>
                </a:extLst>
              </p:cNvPr>
              <p:cNvSpPr/>
              <p:nvPr/>
            </p:nvSpPr>
            <p:spPr>
              <a:xfrm>
                <a:off x="14001931" y="4108794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3800A7F-13CE-428E-ACE5-9677D44B42DD}"/>
                  </a:ext>
                </a:extLst>
              </p:cNvPr>
              <p:cNvSpPr/>
              <p:nvPr/>
            </p:nvSpPr>
            <p:spPr>
              <a:xfrm>
                <a:off x="16784040" y="4090865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37E368D-7F1B-4AF3-BE19-179B332CE375}"/>
                  </a:ext>
                </a:extLst>
              </p:cNvPr>
              <p:cNvSpPr/>
              <p:nvPr/>
            </p:nvSpPr>
            <p:spPr>
              <a:xfrm>
                <a:off x="4634730" y="4135729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97C4CEF-1BDF-46BC-911B-51EBA6C5B01B}"/>
                  </a:ext>
                </a:extLst>
              </p:cNvPr>
              <p:cNvSpPr/>
              <p:nvPr/>
            </p:nvSpPr>
            <p:spPr>
              <a:xfrm>
                <a:off x="14079812" y="5537543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3A24B75-9257-49A1-9C05-96D4F032A07E}"/>
                  </a:ext>
                </a:extLst>
              </p:cNvPr>
              <p:cNvSpPr/>
              <p:nvPr/>
            </p:nvSpPr>
            <p:spPr>
              <a:xfrm>
                <a:off x="16888562" y="5554129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08EBC04-4F86-4E05-89E5-6F9064067125}"/>
                  </a:ext>
                </a:extLst>
              </p:cNvPr>
              <p:cNvSpPr/>
              <p:nvPr/>
            </p:nvSpPr>
            <p:spPr>
              <a:xfrm>
                <a:off x="1239282" y="6524965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8646AE9-20B3-4F34-9CA8-673C9468E491}"/>
                  </a:ext>
                </a:extLst>
              </p:cNvPr>
              <p:cNvSpPr/>
              <p:nvPr/>
            </p:nvSpPr>
            <p:spPr>
              <a:xfrm>
                <a:off x="4631173" y="2814871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420A0AA-D465-42F7-A27E-8387EEB33707}"/>
                  </a:ext>
                </a:extLst>
              </p:cNvPr>
              <p:cNvSpPr/>
              <p:nvPr/>
            </p:nvSpPr>
            <p:spPr>
              <a:xfrm>
                <a:off x="4719222" y="8744162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31D87E7-0020-4A32-9640-C0F04D4C7AEC}"/>
                  </a:ext>
                </a:extLst>
              </p:cNvPr>
              <p:cNvSpPr/>
              <p:nvPr/>
            </p:nvSpPr>
            <p:spPr>
              <a:xfrm>
                <a:off x="4719221" y="10055160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8935542-B6C8-4471-988F-F8BE93782963}"/>
                  </a:ext>
                </a:extLst>
              </p:cNvPr>
              <p:cNvSpPr/>
              <p:nvPr/>
            </p:nvSpPr>
            <p:spPr>
              <a:xfrm>
                <a:off x="8303160" y="4122538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86D2CCE-7725-446C-991B-69FA8B3F35F9}"/>
                  </a:ext>
                </a:extLst>
              </p:cNvPr>
              <p:cNvSpPr/>
              <p:nvPr/>
            </p:nvSpPr>
            <p:spPr>
              <a:xfrm>
                <a:off x="8322957" y="5509302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4099452-8489-401C-AE48-51B49BD4D835}"/>
                  </a:ext>
                </a:extLst>
              </p:cNvPr>
              <p:cNvSpPr/>
              <p:nvPr/>
            </p:nvSpPr>
            <p:spPr>
              <a:xfrm>
                <a:off x="8321094" y="8754059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5C77595-B3E4-475C-B79E-82E677106029}"/>
                  </a:ext>
                </a:extLst>
              </p:cNvPr>
              <p:cNvSpPr/>
              <p:nvPr/>
            </p:nvSpPr>
            <p:spPr>
              <a:xfrm>
                <a:off x="11124265" y="5512391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2D24C21-5958-4C78-90FB-8DA4FFA8EE78}"/>
                  </a:ext>
                </a:extLst>
              </p:cNvPr>
              <p:cNvSpPr/>
              <p:nvPr/>
            </p:nvSpPr>
            <p:spPr>
              <a:xfrm>
                <a:off x="14099579" y="6961132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13E8B14-A1AA-4F56-A1C9-3E2F733348BA}"/>
                  </a:ext>
                </a:extLst>
              </p:cNvPr>
              <p:cNvSpPr/>
              <p:nvPr/>
            </p:nvSpPr>
            <p:spPr>
              <a:xfrm>
                <a:off x="11142193" y="6925730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F9B0CE8-D5D2-482F-BF5C-C3F67333775E}"/>
                  </a:ext>
                </a:extLst>
              </p:cNvPr>
              <p:cNvSpPr/>
              <p:nvPr/>
            </p:nvSpPr>
            <p:spPr>
              <a:xfrm>
                <a:off x="11198766" y="8709242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715A4EAA-2323-4290-B51D-F101B28C37BB}"/>
                  </a:ext>
                </a:extLst>
              </p:cNvPr>
              <p:cNvSpPr/>
              <p:nvPr/>
            </p:nvSpPr>
            <p:spPr>
              <a:xfrm>
                <a:off x="14130223" y="8718210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BD69483D-DD0F-49C7-858C-FC96872DBE6F}"/>
                  </a:ext>
                </a:extLst>
              </p:cNvPr>
              <p:cNvSpPr/>
              <p:nvPr/>
            </p:nvSpPr>
            <p:spPr>
              <a:xfrm>
                <a:off x="16891349" y="8718210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188F95B-AD83-4ECF-B5CE-4302D56FED7C}"/>
                  </a:ext>
                </a:extLst>
              </p:cNvPr>
              <p:cNvSpPr/>
              <p:nvPr/>
            </p:nvSpPr>
            <p:spPr>
              <a:xfrm>
                <a:off x="11243589" y="10206341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25BA1B2-5172-4D9A-83C0-81F744248D98}"/>
                  </a:ext>
                </a:extLst>
              </p:cNvPr>
              <p:cNvSpPr/>
              <p:nvPr/>
            </p:nvSpPr>
            <p:spPr>
              <a:xfrm>
                <a:off x="8330062" y="10161519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688F43EE-2FC8-4AC4-9DF4-B151657AF2CD}"/>
                  </a:ext>
                </a:extLst>
              </p:cNvPr>
              <p:cNvSpPr/>
              <p:nvPr/>
            </p:nvSpPr>
            <p:spPr>
              <a:xfrm>
                <a:off x="8312133" y="11524155"/>
                <a:ext cx="2277035" cy="1015663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6598A38-6FEF-49CA-BCDA-902FC019A328}"/>
                  </a:ext>
                </a:extLst>
              </p:cNvPr>
              <p:cNvCxnSpPr>
                <a:stCxn id="43" idx="2"/>
                <a:endCxn id="44" idx="0"/>
              </p:cNvCxnSpPr>
              <p:nvPr/>
            </p:nvCxnSpPr>
            <p:spPr>
              <a:xfrm>
                <a:off x="5769691" y="3830534"/>
                <a:ext cx="3557" cy="305195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F2FD1CF9-6D5E-4D85-A84F-28A660B51C1A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 flipH="1">
                <a:off x="5857739" y="9759825"/>
                <a:ext cx="1" cy="295335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연결선: 꺾임 91">
                <a:extLst>
                  <a:ext uri="{FF2B5EF4-FFF2-40B4-BE49-F238E27FC236}">
                    <a16:creationId xmlns:a16="http://schemas.microsoft.com/office/drawing/2014/main" id="{8C6C03FF-4ABC-4BBD-BC88-D5695903A9FA}"/>
                  </a:ext>
                </a:extLst>
              </p:cNvPr>
              <p:cNvCxnSpPr>
                <a:cxnSpLocks/>
                <a:stCxn id="44" idx="1"/>
              </p:cNvCxnSpPr>
              <p:nvPr/>
            </p:nvCxnSpPr>
            <p:spPr>
              <a:xfrm rot="10800000" flipV="1">
                <a:off x="4178554" y="4643561"/>
                <a:ext cx="456177" cy="4608018"/>
              </a:xfrm>
              <a:prstGeom prst="bentConnector2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5DFB3B7B-EEC1-45FF-B6F9-ADCD2DDC55F4}"/>
                  </a:ext>
                </a:extLst>
              </p:cNvPr>
              <p:cNvCxnSpPr>
                <a:cxnSpLocks/>
                <a:endCxn id="45" idx="1"/>
              </p:cNvCxnSpPr>
              <p:nvPr/>
            </p:nvCxnSpPr>
            <p:spPr>
              <a:xfrm>
                <a:off x="4178554" y="9251994"/>
                <a:ext cx="540668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DA5976EF-C72E-4501-B857-30610BC702B1}"/>
                  </a:ext>
                </a:extLst>
              </p:cNvPr>
              <p:cNvCxnSpPr/>
              <p:nvPr/>
            </p:nvCxnSpPr>
            <p:spPr>
              <a:xfrm flipH="1">
                <a:off x="3516317" y="6925730"/>
                <a:ext cx="662237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연결선: 꺾임 111">
                <a:extLst>
                  <a:ext uri="{FF2B5EF4-FFF2-40B4-BE49-F238E27FC236}">
                    <a16:creationId xmlns:a16="http://schemas.microsoft.com/office/drawing/2014/main" id="{708A85EC-87FA-4B31-9452-DD2B49688F00}"/>
                  </a:ext>
                </a:extLst>
              </p:cNvPr>
              <p:cNvCxnSpPr>
                <a:endCxn id="48" idx="1"/>
              </p:cNvCxnSpPr>
              <p:nvPr/>
            </p:nvCxnSpPr>
            <p:spPr>
              <a:xfrm>
                <a:off x="6908208" y="4643561"/>
                <a:ext cx="1414749" cy="1373573"/>
              </a:xfrm>
              <a:prstGeom prst="bentConnector3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5D664E1-A69C-4EEF-8C98-4D6E9D903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4644" y="4648299"/>
                <a:ext cx="688516" cy="1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8F9FC40C-E5B5-4DFF-820C-5C75F38564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98124" y="4625587"/>
                <a:ext cx="561999" cy="4783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76F85BA-6B3B-4C02-9AF8-03530A343EF7}"/>
                  </a:ext>
                </a:extLst>
              </p:cNvPr>
              <p:cNvCxnSpPr>
                <a:stCxn id="48" idx="3"/>
                <a:endCxn id="50" idx="1"/>
              </p:cNvCxnSpPr>
              <p:nvPr/>
            </p:nvCxnSpPr>
            <p:spPr>
              <a:xfrm>
                <a:off x="10599992" y="6017134"/>
                <a:ext cx="524273" cy="3089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34F70D5-23AD-44AC-8321-0C275E0A8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1300" y="4652484"/>
                <a:ext cx="600641" cy="1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42061BC0-731D-4F65-8881-DE2C59654C15}"/>
                  </a:ext>
                </a:extLst>
              </p:cNvPr>
              <p:cNvCxnSpPr/>
              <p:nvPr/>
            </p:nvCxnSpPr>
            <p:spPr>
              <a:xfrm>
                <a:off x="16373264" y="6017135"/>
                <a:ext cx="524273" cy="3089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연결선: 꺾임 139">
                <a:extLst>
                  <a:ext uri="{FF2B5EF4-FFF2-40B4-BE49-F238E27FC236}">
                    <a16:creationId xmlns:a16="http://schemas.microsoft.com/office/drawing/2014/main" id="{88B89C10-4F07-47D2-BB89-EE684591FA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50493" y="7289764"/>
                <a:ext cx="3237804" cy="706450"/>
              </a:xfrm>
              <a:prstGeom prst="bentConnector2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E78D1BC8-F72F-4FB3-9925-602CB95B67F2}"/>
                </a:ext>
              </a:extLst>
            </p:cNvPr>
            <p:cNvCxnSpPr>
              <a:cxnSpLocks/>
            </p:cNvCxnSpPr>
            <p:nvPr/>
          </p:nvCxnSpPr>
          <p:spPr>
            <a:xfrm>
              <a:off x="13401300" y="6024087"/>
              <a:ext cx="663396" cy="0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B67FF1EE-00D0-46B2-A24F-EA607A02FE6C}"/>
                </a:ext>
              </a:extLst>
            </p:cNvPr>
            <p:cNvCxnSpPr/>
            <p:nvPr/>
          </p:nvCxnSpPr>
          <p:spPr>
            <a:xfrm>
              <a:off x="16238793" y="4609675"/>
              <a:ext cx="524273" cy="3089"/>
            </a:xfrm>
            <a:prstGeom prst="line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CFF42-D06A-41A5-8790-FB9767DDE498}"/>
              </a:ext>
            </a:extLst>
          </p:cNvPr>
          <p:cNvSpPr txBox="1"/>
          <p:nvPr/>
        </p:nvSpPr>
        <p:spPr>
          <a:xfrm>
            <a:off x="1672664" y="938552"/>
            <a:ext cx="923925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0" cap="all" spc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</a:t>
            </a:r>
            <a:r>
              <a:rPr lang="ko-KR" altLang="en-US" sz="6000" cap="all" spc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6000" cap="all" spc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of</a:t>
            </a:r>
            <a:r>
              <a:rPr lang="ko-KR" altLang="en-US" sz="6000" cap="all" spc="1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4FCED-B050-4CAD-B86B-152CD3753DF9}"/>
              </a:ext>
            </a:extLst>
          </p:cNvPr>
          <p:cNvSpPr txBox="1"/>
          <p:nvPr/>
        </p:nvSpPr>
        <p:spPr>
          <a:xfrm>
            <a:off x="1672664" y="2083065"/>
            <a:ext cx="2417778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 모델</a:t>
            </a:r>
            <a:endParaRPr lang="en-US" sz="2000" dirty="0">
              <a:solidFill>
                <a:schemeClr val="accent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80C0302-333B-4F14-B8C5-0A0AE94C1DE5}"/>
              </a:ext>
            </a:extLst>
          </p:cNvPr>
          <p:cNvGrpSpPr/>
          <p:nvPr/>
        </p:nvGrpSpPr>
        <p:grpSpPr>
          <a:xfrm>
            <a:off x="1589421" y="3232613"/>
            <a:ext cx="17771530" cy="9349744"/>
            <a:chOff x="1589421" y="3232613"/>
            <a:chExt cx="17771530" cy="93497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1523B7-06CC-42EE-AABB-9EC680AE561E}"/>
                </a:ext>
              </a:extLst>
            </p:cNvPr>
            <p:cNvSpPr txBox="1"/>
            <p:nvPr/>
          </p:nvSpPr>
          <p:spPr>
            <a:xfrm>
              <a:off x="5036367" y="4540876"/>
              <a:ext cx="21121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로그인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3DA045-CB71-415E-8A57-0C38BE8A4E21}"/>
                </a:ext>
              </a:extLst>
            </p:cNvPr>
            <p:cNvSpPr txBox="1"/>
            <p:nvPr/>
          </p:nvSpPr>
          <p:spPr>
            <a:xfrm>
              <a:off x="5237233" y="3232613"/>
              <a:ext cx="1529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소개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16811C-F692-4CFA-B2CA-F4CDFDF427C8}"/>
                </a:ext>
              </a:extLst>
            </p:cNvPr>
            <p:cNvSpPr txBox="1"/>
            <p:nvPr/>
          </p:nvSpPr>
          <p:spPr>
            <a:xfrm>
              <a:off x="4885582" y="9164619"/>
              <a:ext cx="2147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로그아웃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8509D2-5D8F-4AA6-A406-1DE6A89FC116}"/>
                </a:ext>
              </a:extLst>
            </p:cNvPr>
            <p:cNvSpPr txBox="1"/>
            <p:nvPr/>
          </p:nvSpPr>
          <p:spPr>
            <a:xfrm>
              <a:off x="4711936" y="10461383"/>
              <a:ext cx="2542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ID.PW </a:t>
              </a:r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찾기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1738D5-B14A-47FF-ABC2-7EED0A85E9DD}"/>
                </a:ext>
              </a:extLst>
            </p:cNvPr>
            <p:cNvSpPr txBox="1"/>
            <p:nvPr/>
          </p:nvSpPr>
          <p:spPr>
            <a:xfrm>
              <a:off x="8647710" y="4546792"/>
              <a:ext cx="1625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관리자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244682-995E-464C-AAE2-6116E1297B24}"/>
                </a:ext>
              </a:extLst>
            </p:cNvPr>
            <p:cNvSpPr txBox="1"/>
            <p:nvPr/>
          </p:nvSpPr>
          <p:spPr>
            <a:xfrm>
              <a:off x="8934584" y="5912203"/>
              <a:ext cx="1285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점주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D9A65A-4AB6-472D-9826-E40EBB2EB976}"/>
                </a:ext>
              </a:extLst>
            </p:cNvPr>
            <p:cNvSpPr txBox="1"/>
            <p:nvPr/>
          </p:nvSpPr>
          <p:spPr>
            <a:xfrm>
              <a:off x="8540138" y="9165930"/>
              <a:ext cx="2015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일반회원 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553B00-4AF3-4B86-9CF4-F88BD06C4B0F}"/>
                </a:ext>
              </a:extLst>
            </p:cNvPr>
            <p:cNvSpPr txBox="1"/>
            <p:nvPr/>
          </p:nvSpPr>
          <p:spPr>
            <a:xfrm>
              <a:off x="1589421" y="6857999"/>
              <a:ext cx="2052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MAIN</a:t>
              </a:r>
              <a:endPara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EC90E7-06E1-44B3-AD63-FF124F901E6A}"/>
                </a:ext>
              </a:extLst>
            </p:cNvPr>
            <p:cNvSpPr txBox="1"/>
            <p:nvPr/>
          </p:nvSpPr>
          <p:spPr>
            <a:xfrm>
              <a:off x="11355479" y="4522236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멤버관리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6B6B91-18C5-4418-87E0-289DBD8D4A27}"/>
                </a:ext>
              </a:extLst>
            </p:cNvPr>
            <p:cNvSpPr txBox="1"/>
            <p:nvPr/>
          </p:nvSpPr>
          <p:spPr>
            <a:xfrm>
              <a:off x="14252004" y="4515696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폐점관리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AEE5CD-85A2-4CB2-A00F-AA193FC5A380}"/>
                </a:ext>
              </a:extLst>
            </p:cNvPr>
            <p:cNvSpPr txBox="1"/>
            <p:nvPr/>
          </p:nvSpPr>
          <p:spPr>
            <a:xfrm>
              <a:off x="16997061" y="4508771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매출관리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67D256-A7E4-4606-B000-81F4CBE3B99E}"/>
                </a:ext>
              </a:extLst>
            </p:cNvPr>
            <p:cNvSpPr txBox="1"/>
            <p:nvPr/>
          </p:nvSpPr>
          <p:spPr>
            <a:xfrm>
              <a:off x="11364444" y="5911764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매장등록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032196-B245-4803-998D-EF0C01FCB9CF}"/>
                </a:ext>
              </a:extLst>
            </p:cNvPr>
            <p:cNvSpPr txBox="1"/>
            <p:nvPr/>
          </p:nvSpPr>
          <p:spPr>
            <a:xfrm>
              <a:off x="14277974" y="5956588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매장관리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7CBDBC-4543-41C8-91C9-1C38BC691833}"/>
                </a:ext>
              </a:extLst>
            </p:cNvPr>
            <p:cNvSpPr txBox="1"/>
            <p:nvPr/>
          </p:nvSpPr>
          <p:spPr>
            <a:xfrm>
              <a:off x="17083916" y="5965553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주문관리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605DDA-9153-4077-B50B-4C465178E0B6}"/>
                </a:ext>
              </a:extLst>
            </p:cNvPr>
            <p:cNvSpPr txBox="1"/>
            <p:nvPr/>
          </p:nvSpPr>
          <p:spPr>
            <a:xfrm>
              <a:off x="14277973" y="7390932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매출관리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451F10-EA4A-4356-90E8-CA8120389ED4}"/>
                </a:ext>
              </a:extLst>
            </p:cNvPr>
            <p:cNvSpPr txBox="1"/>
            <p:nvPr/>
          </p:nvSpPr>
          <p:spPr>
            <a:xfrm>
              <a:off x="11337547" y="7337154"/>
              <a:ext cx="227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공지관리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87CC69-658A-401B-8B4B-D2DE59653974}"/>
                </a:ext>
              </a:extLst>
            </p:cNvPr>
            <p:cNvSpPr txBox="1"/>
            <p:nvPr/>
          </p:nvSpPr>
          <p:spPr>
            <a:xfrm>
              <a:off x="11417808" y="9139042"/>
              <a:ext cx="2171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정보관리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CDAC243-3ABB-468F-AA06-33C3521C20A5}"/>
                </a:ext>
              </a:extLst>
            </p:cNvPr>
            <p:cNvSpPr txBox="1"/>
            <p:nvPr/>
          </p:nvSpPr>
          <p:spPr>
            <a:xfrm>
              <a:off x="14349265" y="9148010"/>
              <a:ext cx="2171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주문내역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FDFC2E4-3BB9-4F18-B5D8-D6FA7ECE0CB9}"/>
                </a:ext>
              </a:extLst>
            </p:cNvPr>
            <p:cNvSpPr txBox="1"/>
            <p:nvPr/>
          </p:nvSpPr>
          <p:spPr>
            <a:xfrm>
              <a:off x="17110391" y="9148010"/>
              <a:ext cx="2171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출석체크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435F98-FAAD-465D-AC77-9C325E907DE4}"/>
                </a:ext>
              </a:extLst>
            </p:cNvPr>
            <p:cNvSpPr txBox="1"/>
            <p:nvPr/>
          </p:nvSpPr>
          <p:spPr>
            <a:xfrm>
              <a:off x="11193688" y="10618212"/>
              <a:ext cx="2667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게시판 이용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EEB2925-40AD-412D-A526-9552F9A35558}"/>
                </a:ext>
              </a:extLst>
            </p:cNvPr>
            <p:cNvSpPr txBox="1"/>
            <p:nvPr/>
          </p:nvSpPr>
          <p:spPr>
            <a:xfrm>
              <a:off x="8351887" y="10591319"/>
              <a:ext cx="2395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네이버회원 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EA4052B-A81C-4234-9848-091BF478222E}"/>
                </a:ext>
              </a:extLst>
            </p:cNvPr>
            <p:cNvSpPr txBox="1"/>
            <p:nvPr/>
          </p:nvSpPr>
          <p:spPr>
            <a:xfrm>
              <a:off x="8351884" y="11936026"/>
              <a:ext cx="2593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카카오회원 </a:t>
              </a:r>
              <a:endPara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8D6D04A-04D7-4631-8CB2-2D14941CE00E}"/>
              </a:ext>
            </a:extLst>
          </p:cNvPr>
          <p:cNvSpPr/>
          <p:nvPr/>
        </p:nvSpPr>
        <p:spPr>
          <a:xfrm>
            <a:off x="16915466" y="7156870"/>
            <a:ext cx="2277035" cy="1015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D7A314-D586-41EC-B3D4-03A9ABC3A72A}"/>
              </a:ext>
            </a:extLst>
          </p:cNvPr>
          <p:cNvSpPr txBox="1"/>
          <p:nvPr/>
        </p:nvSpPr>
        <p:spPr>
          <a:xfrm>
            <a:off x="17156664" y="7336067"/>
            <a:ext cx="227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리뷰관리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B9C5D10-7C6B-4FBA-ADF4-91C9D2745050}"/>
              </a:ext>
            </a:extLst>
          </p:cNvPr>
          <p:cNvSpPr/>
          <p:nvPr/>
        </p:nvSpPr>
        <p:spPr>
          <a:xfrm>
            <a:off x="14196031" y="10436178"/>
            <a:ext cx="2277035" cy="101566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D59AC2-7BED-45EF-AC64-F786585C57AD}"/>
              </a:ext>
            </a:extLst>
          </p:cNvPr>
          <p:cNvSpPr txBox="1"/>
          <p:nvPr/>
        </p:nvSpPr>
        <p:spPr>
          <a:xfrm>
            <a:off x="14147654" y="10614972"/>
            <a:ext cx="266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포인트내역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D1B523-9777-4665-B163-C3ABCF3C0AE4}"/>
              </a:ext>
            </a:extLst>
          </p:cNvPr>
          <p:cNvSpPr/>
          <p:nvPr/>
        </p:nvSpPr>
        <p:spPr>
          <a:xfrm>
            <a:off x="19222686" y="7194209"/>
            <a:ext cx="1362531" cy="788189"/>
          </a:xfrm>
          <a:prstGeom prst="rect">
            <a:avLst/>
          </a:prstGeom>
          <a:solidFill>
            <a:srgbClr val="F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2664" y="938552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F550F8-A8C5-4429-8BDF-E6B783EBA27F}"/>
              </a:ext>
            </a:extLst>
          </p:cNvPr>
          <p:cNvSpPr/>
          <p:nvPr/>
        </p:nvSpPr>
        <p:spPr>
          <a:xfrm>
            <a:off x="21694588" y="654423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7282417-FF40-4959-9E42-3C868758D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26354"/>
              </p:ext>
            </p:extLst>
          </p:nvPr>
        </p:nvGraphicFramePr>
        <p:xfrm>
          <a:off x="3896658" y="3308617"/>
          <a:ext cx="16256000" cy="8872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107765">
                  <a:extLst>
                    <a:ext uri="{9D8B030D-6E8A-4147-A177-3AD203B41FA5}">
                      <a16:colId xmlns:a16="http://schemas.microsoft.com/office/drawing/2014/main" val="3060052565"/>
                    </a:ext>
                  </a:extLst>
                </a:gridCol>
                <a:gridCol w="13148235">
                  <a:extLst>
                    <a:ext uri="{9D8B030D-6E8A-4147-A177-3AD203B41FA5}">
                      <a16:colId xmlns:a16="http://schemas.microsoft.com/office/drawing/2014/main" val="2178353052"/>
                    </a:ext>
                  </a:extLst>
                </a:gridCol>
              </a:tblGrid>
              <a:tr h="177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박지윤</a:t>
                      </a:r>
                      <a:endParaRPr lang="ko-KR" altLang="en-US" b="0" dirty="0">
                        <a:solidFill>
                          <a:srgbClr val="F05A5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스토어 등록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스토어 관리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재고관리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폐점관리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POS (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주문 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매출관리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도로주소명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API</a:t>
                      </a:r>
                      <a:endParaRPr lang="ko-KR" altLang="en-US" sz="3200" b="0" dirty="0">
                        <a:solidFill>
                          <a:schemeClr val="accent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81116"/>
                  </a:ext>
                </a:extLst>
              </a:tr>
              <a:tr h="177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박한나</a:t>
                      </a:r>
                      <a:endParaRPr lang="ko-KR" altLang="en-US" b="0" dirty="0">
                        <a:solidFill>
                          <a:srgbClr val="F05A5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메인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장바구니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네이버 로그인</a:t>
                      </a:r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결제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API  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지도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API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카카오 로그인</a:t>
                      </a:r>
                      <a:endParaRPr lang="ko-KR" altLang="en-US" sz="3200" b="0" dirty="0">
                        <a:solidFill>
                          <a:schemeClr val="accent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615694"/>
                  </a:ext>
                </a:extLst>
              </a:tr>
              <a:tr h="177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배은수</a:t>
                      </a:r>
                      <a:endParaRPr lang="ko-KR" altLang="en-US" b="0" dirty="0">
                        <a:solidFill>
                          <a:srgbClr val="F05A5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       </a:t>
                      </a:r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메뉴 등록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메뉴 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옵션등록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</a:t>
                      </a:r>
                    </a:p>
                    <a:p>
                      <a:pPr algn="l" latinLnBrk="1"/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옵션관리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오더 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포인트 관리 </a:t>
                      </a:r>
                      <a:endParaRPr lang="ko-KR" altLang="en-US" sz="3200" b="0" dirty="0">
                        <a:solidFill>
                          <a:schemeClr val="accent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114"/>
                  </a:ext>
                </a:extLst>
              </a:tr>
              <a:tr h="177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조아라</a:t>
                      </a:r>
                      <a:endParaRPr lang="ko-KR" altLang="en-US" b="0" dirty="0">
                        <a:solidFill>
                          <a:srgbClr val="F05A5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</a:t>
                      </a:r>
                    </a:p>
                    <a:p>
                      <a:pPr algn="l" latinLnBrk="1"/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게시판 관리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(Q&amp;A  Review  Notice)  </a:t>
                      </a:r>
                    </a:p>
                    <a:p>
                      <a:pPr algn="l" latinLnBrk="1"/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 Captcha API</a:t>
                      </a:r>
                      <a:endParaRPr lang="ko-KR" altLang="en-US" sz="3200" b="0" dirty="0">
                        <a:solidFill>
                          <a:schemeClr val="accent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534525"/>
                  </a:ext>
                </a:extLst>
              </a:tr>
              <a:tr h="1774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차영하</a:t>
                      </a:r>
                      <a:endParaRPr lang="ko-KR" altLang="en-US" b="0" dirty="0">
                        <a:solidFill>
                          <a:srgbClr val="F05A50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marL="0" marR="0" indent="0" algn="l" defTabSz="1828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 관리자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(</a:t>
                      </a:r>
                      <a:r>
                        <a:rPr lang="ko-KR" altLang="en-US" sz="3200" b="0" dirty="0" err="1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매출관리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)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멤버 관리  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풀 캘린더</a:t>
                      </a:r>
                      <a:r>
                        <a:rPr lang="en-US" altLang="ko-KR" sz="3200" b="0" baseline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API</a:t>
                      </a:r>
                      <a:endParaRPr lang="en-US" altLang="ko-KR" sz="3200" b="0" dirty="0"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  <a:p>
                      <a:pPr marL="0" marR="0" indent="0" algn="l" defTabSz="1828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  출석체크</a:t>
                      </a:r>
                      <a:r>
                        <a:rPr lang="ko-KR" altLang="en-US" sz="3200" b="0" baseline="0" dirty="0">
                          <a:solidFill>
                            <a:schemeClr val="accent1"/>
                          </a:solidFill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         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구글 메일 </a:t>
                      </a:r>
                      <a:r>
                        <a:rPr lang="en-US" altLang="ko-KR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API          </a:t>
                      </a:r>
                      <a:r>
                        <a:rPr lang="ko-KR" altLang="en-US" sz="3200" b="0" dirty="0">
                          <a:latin typeface="조선일보명조" panose="02030304000000000000" pitchFamily="18" charset="-127"/>
                          <a:ea typeface="조선일보명조" panose="02030304000000000000" pitchFamily="18" charset="-127"/>
                          <a:cs typeface="조선일보명조" panose="02030304000000000000" pitchFamily="18" charset="-127"/>
                        </a:rPr>
                        <a:t>메시지 전송</a:t>
                      </a:r>
                      <a:endParaRPr lang="ko-KR" altLang="en-US" sz="3200" b="0" dirty="0">
                        <a:solidFill>
                          <a:schemeClr val="accent1"/>
                        </a:solidFill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4803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288DC80-D4C7-4ED1-88D2-9AD445FA05FB}"/>
              </a:ext>
            </a:extLst>
          </p:cNvPr>
          <p:cNvSpPr txBox="1"/>
          <p:nvPr/>
        </p:nvSpPr>
        <p:spPr>
          <a:xfrm>
            <a:off x="1672664" y="2083065"/>
            <a:ext cx="2417778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역할 분담</a:t>
            </a:r>
            <a:r>
              <a:rPr lang="ko-KR" altLang="en-US" sz="20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sz="2000" dirty="0">
              <a:solidFill>
                <a:schemeClr val="accent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4228A-2D88-474A-9F3A-0CEDB9D2C94C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D7EBC2-85AB-4940-A38F-5D06C687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48848" y="3410474"/>
            <a:ext cx="541468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project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</a:t>
            </a:r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화면구현</a:t>
            </a:r>
          </a:p>
        </p:txBody>
      </p:sp>
    </p:spTree>
    <p:extLst>
      <p:ext uri="{BB962C8B-B14F-4D97-AF65-F5344CB8AC3E}">
        <p14:creationId xmlns:p14="http://schemas.microsoft.com/office/powerpoint/2010/main" val="389549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2481" y="1282383"/>
            <a:ext cx="564091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메인 홈페이지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</a:t>
            </a:r>
          </a:p>
        </p:txBody>
      </p:sp>
      <p:pic>
        <p:nvPicPr>
          <p:cNvPr id="1026" name="Picture 2" descr="C:\Users\user\Desktop\한나\메인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6" r="1225"/>
          <a:stretch/>
        </p:blipFill>
        <p:spPr bwMode="auto">
          <a:xfrm>
            <a:off x="3000563" y="2671485"/>
            <a:ext cx="18057603" cy="896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9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6409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메인 홈페이지 </a:t>
            </a:r>
            <a:endParaRPr lang="en-US" altLang="ko-KR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</a:t>
            </a:r>
          </a:p>
        </p:txBody>
      </p:sp>
      <p:pic>
        <p:nvPicPr>
          <p:cNvPr id="2050" name="Picture 2" descr="C:\Users\user\Desktop\한나\메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86" y="6812490"/>
            <a:ext cx="13037572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한나\지도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04" y="1038220"/>
            <a:ext cx="7337954" cy="51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지도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982" y="1038220"/>
            <a:ext cx="7764462" cy="1081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74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64091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메인 홈페이지 </a:t>
            </a:r>
            <a:endParaRPr lang="en-US" altLang="ko-KR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Main</a:t>
            </a:r>
          </a:p>
        </p:txBody>
      </p:sp>
      <p:pic>
        <p:nvPicPr>
          <p:cNvPr id="3074" name="Picture 2" descr="C:\Users\user\Desktop\지도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4059979"/>
            <a:ext cx="11081279" cy="41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0" y="2341700"/>
            <a:ext cx="7879157" cy="9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3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53365" y="3374615"/>
            <a:ext cx="1091901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 &amp; ADMIN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20840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 가입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2" y="2135800"/>
            <a:ext cx="4577443" cy="8298549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15419538" y="4191915"/>
            <a:ext cx="889793" cy="78783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66" y="1897936"/>
            <a:ext cx="8490001" cy="6156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621" y="1688137"/>
            <a:ext cx="7019954" cy="919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916" y="8695054"/>
            <a:ext cx="8977918" cy="467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오른쪽 화살표 18"/>
          <p:cNvSpPr/>
          <p:nvPr/>
        </p:nvSpPr>
        <p:spPr>
          <a:xfrm>
            <a:off x="5333278" y="4191915"/>
            <a:ext cx="766509" cy="78783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269685" y="6330328"/>
            <a:ext cx="2545073" cy="1014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316447" y="6342983"/>
            <a:ext cx="2545073" cy="1014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8542221" y="7357135"/>
            <a:ext cx="3328354" cy="30492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2588983" y="7357135"/>
            <a:ext cx="453705" cy="528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886436" y="10611123"/>
            <a:ext cx="3010417" cy="0"/>
          </a:xfrm>
          <a:prstGeom prst="line">
            <a:avLst/>
          </a:prstGeom>
          <a:ln>
            <a:solidFill>
              <a:srgbClr val="F05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952180" y="12783669"/>
            <a:ext cx="3010417" cy="0"/>
          </a:xfrm>
          <a:prstGeom prst="line">
            <a:avLst/>
          </a:prstGeom>
          <a:ln>
            <a:solidFill>
              <a:srgbClr val="F05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38151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회원가입 검증</a:t>
            </a:r>
            <a:r>
              <a:rPr lang="en-US" altLang="ko-KR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3" y="2194825"/>
            <a:ext cx="6557604" cy="62176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35" name="직선 연결선 34"/>
          <p:cNvCxnSpPr/>
          <p:nvPr/>
        </p:nvCxnSpPr>
        <p:spPr>
          <a:xfrm>
            <a:off x="737401" y="5052251"/>
            <a:ext cx="2122177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108515" y="10920736"/>
            <a:ext cx="89400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메세지소스를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생성하는 설정 클래스를 작성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언어변경처리를 위한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인터셉터를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생성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441" y="2070778"/>
            <a:ext cx="6067931" cy="8336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3" name="꺾인 연결선 42"/>
          <p:cNvCxnSpPr/>
          <p:nvPr/>
        </p:nvCxnSpPr>
        <p:spPr>
          <a:xfrm>
            <a:off x="737401" y="5046588"/>
            <a:ext cx="6656243" cy="635621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9408" y="1810379"/>
            <a:ext cx="5343525" cy="29908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직사각형 47"/>
          <p:cNvSpPr/>
          <p:nvPr/>
        </p:nvSpPr>
        <p:spPr>
          <a:xfrm>
            <a:off x="14955107" y="936923"/>
            <a:ext cx="6924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메시지 프로퍼티 파일을 작성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4755" y="5852862"/>
            <a:ext cx="10349132" cy="5972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아래쪽 화살표 49"/>
          <p:cNvSpPr/>
          <p:nvPr/>
        </p:nvSpPr>
        <p:spPr>
          <a:xfrm>
            <a:off x="17456727" y="5046588"/>
            <a:ext cx="448888" cy="562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화살표 48"/>
          <p:cNvSpPr/>
          <p:nvPr/>
        </p:nvSpPr>
        <p:spPr>
          <a:xfrm>
            <a:off x="13938317" y="2951388"/>
            <a:ext cx="641452" cy="506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3435590" y="12318382"/>
            <a:ext cx="8940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서비스에서 조건이 성립할 때 메시지 소스 사용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95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38151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회원가입 검증</a:t>
            </a:r>
            <a:r>
              <a:rPr lang="en-US" altLang="ko-KR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4000" cap="all" spc="150" dirty="0">
                <a:solidFill>
                  <a:prstClr val="black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8" y="1961421"/>
            <a:ext cx="7796930" cy="677985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37905" y="3953192"/>
            <a:ext cx="6776799" cy="813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31" y="975945"/>
            <a:ext cx="6077690" cy="29772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468" y="975945"/>
            <a:ext cx="6443315" cy="29288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623" y="4336785"/>
            <a:ext cx="6077690" cy="27626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064" y="8112985"/>
            <a:ext cx="11084524" cy="514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직사각형 51"/>
          <p:cNvSpPr/>
          <p:nvPr/>
        </p:nvSpPr>
        <p:spPr>
          <a:xfrm>
            <a:off x="10538347" y="7445893"/>
            <a:ext cx="133253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중복되는지 비교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Result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값이 바뀔 때마다 메시지 값이 다르게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보내짐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514704" y="3355860"/>
            <a:ext cx="1874127" cy="597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1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진, 음식, 다른, 테이블이(가) 표시된 사진&#10;&#10;자동 생성된 설명">
            <a:extLst>
              <a:ext uri="{FF2B5EF4-FFF2-40B4-BE49-F238E27FC236}">
                <a16:creationId xmlns:a16="http://schemas.microsoft.com/office/drawing/2014/main" id="{A9541E49-B4C5-489F-96B3-D10B9D5C2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06" y="4673186"/>
            <a:ext cx="9649932" cy="660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30500" y="2937233"/>
            <a:ext cx="18929350" cy="3781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en-US" sz="24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Contents of Cookie order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039936" y="4495258"/>
            <a:ext cx="65402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800" cap="all" spc="150" dirty="0">
                <a:solidFill>
                  <a:schemeClr val="accent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5198084" y="4558886"/>
            <a:ext cx="6314210" cy="984885"/>
            <a:chOff x="15198084" y="4558886"/>
            <a:chExt cx="6461766" cy="984885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Purpose of Cookie order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ko-KR" altLang="en-US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개발동기</a:t>
              </a:r>
              <a:r>
                <a:rPr lang="en-US" altLang="ko-KR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구축환경</a:t>
              </a:r>
              <a:endParaRPr lang="en-US" sz="28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198084" y="6036893"/>
            <a:ext cx="4994916" cy="891635"/>
            <a:chOff x="15198084" y="6036893"/>
            <a:chExt cx="6461766" cy="891635"/>
          </a:xfrm>
        </p:grpSpPr>
        <p:sp>
          <p:nvSpPr>
            <p:cNvPr id="29" name="TextBox 28"/>
            <p:cNvSpPr txBox="1"/>
            <p:nvPr/>
          </p:nvSpPr>
          <p:spPr>
            <a:xfrm>
              <a:off x="15198084" y="6036893"/>
              <a:ext cx="6461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MODEL</a:t>
              </a:r>
              <a:r>
                <a:rPr lang="ko-KR" altLang="en-US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of</a:t>
              </a:r>
              <a:r>
                <a:rPr lang="ko-KR" altLang="en-US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COOKIE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198084" y="6518159"/>
              <a:ext cx="6461766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ER DIAGRAM, </a:t>
              </a:r>
              <a:r>
                <a:rPr lang="ko-KR" altLang="en-US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설계모델</a:t>
              </a:r>
              <a:endParaRPr lang="en-US" altLang="ko-KR" sz="28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4039936" y="5973265"/>
            <a:ext cx="65402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800" cap="all" spc="150" dirty="0">
                <a:solidFill>
                  <a:schemeClr val="accent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198084" y="7557411"/>
            <a:ext cx="4994916" cy="891635"/>
            <a:chOff x="15198084" y="7557411"/>
            <a:chExt cx="6461766" cy="891635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cap="all" spc="100" dirty="0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ko-KR" altLang="en-US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프로젝트 구현</a:t>
              </a:r>
              <a:endParaRPr lang="en-US" altLang="ko-KR" sz="28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039936" y="7493783"/>
            <a:ext cx="65402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800" cap="all" spc="150" dirty="0">
                <a:solidFill>
                  <a:schemeClr val="accent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5198084" y="8707681"/>
            <a:ext cx="4994916" cy="891635"/>
            <a:chOff x="15198084" y="10555936"/>
            <a:chExt cx="6461766" cy="891635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3200" b="1" cap="all" spc="100" dirty="0" err="1">
                  <a:solidFill>
                    <a:schemeClr val="accent3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Q&amp;a</a:t>
              </a:r>
              <a:endParaRPr lang="en-US" altLang="ko-KR" sz="3200" b="1" cap="all" spc="100" dirty="0">
                <a:solidFill>
                  <a:schemeClr val="accent3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ko-KR" altLang="en-US" sz="2800" dirty="0">
                  <a:solidFill>
                    <a:schemeClr val="accent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질의응답</a:t>
              </a:r>
              <a:endParaRPr lang="en-US" altLang="ko-KR" sz="2800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4039936" y="8644053"/>
            <a:ext cx="65402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800" cap="all" spc="150" dirty="0">
                <a:solidFill>
                  <a:schemeClr val="accent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282B32-A0A0-4D88-8BE5-39309CE8391E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C76FF-7929-469B-A0D7-4852AE49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E65FEE-933A-4C6B-860E-15BD88F13F24}"/>
              </a:ext>
            </a:extLst>
          </p:cNvPr>
          <p:cNvSpPr/>
          <p:nvPr/>
        </p:nvSpPr>
        <p:spPr>
          <a:xfrm>
            <a:off x="21849159" y="519953"/>
            <a:ext cx="1683264" cy="1757082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4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0953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정규식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3300" y="9088216"/>
            <a:ext cx="1007224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핸드폰 번호 입력 시 자동으로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하이푼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(-)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2800" dirty="0">
                <a:latin typeface="+mn-ea"/>
              </a:rPr>
            </a:br>
            <a:endParaRPr lang="ko-KR" altLang="en-US" sz="28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3181457"/>
            <a:ext cx="7539294" cy="14472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699" y="2000260"/>
            <a:ext cx="6561589" cy="17504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6071504"/>
            <a:ext cx="6815249" cy="18908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202" y="5003752"/>
            <a:ext cx="6476834" cy="1758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70" y="10188881"/>
            <a:ext cx="10415796" cy="20477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9516" y="1201404"/>
            <a:ext cx="10311206" cy="3511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직선 화살표 연결선 15"/>
          <p:cNvCxnSpPr/>
          <p:nvPr/>
        </p:nvCxnSpPr>
        <p:spPr>
          <a:xfrm>
            <a:off x="12949061" y="2460567"/>
            <a:ext cx="1099448" cy="1662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3749" y="5840572"/>
            <a:ext cx="6761387" cy="761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직선 화살표 연결선 22"/>
          <p:cNvCxnSpPr>
            <a:cxnSpLocks/>
          </p:cNvCxnSpPr>
          <p:nvPr/>
        </p:nvCxnSpPr>
        <p:spPr>
          <a:xfrm flipV="1">
            <a:off x="11075545" y="9528171"/>
            <a:ext cx="2972964" cy="14251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919699" y="2912247"/>
            <a:ext cx="50824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140359" y="6071504"/>
            <a:ext cx="29682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9765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 기억하기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5" y="3814008"/>
            <a:ext cx="5181657" cy="42825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41" y="2868024"/>
            <a:ext cx="10613426" cy="9193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직선 화살표 연결선 16"/>
          <p:cNvCxnSpPr>
            <a:stCxn id="29" idx="3"/>
          </p:cNvCxnSpPr>
          <p:nvPr/>
        </p:nvCxnSpPr>
        <p:spPr>
          <a:xfrm flipV="1">
            <a:off x="3724102" y="6937777"/>
            <a:ext cx="2394065" cy="5021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4676" y="3855907"/>
            <a:ext cx="7361327" cy="658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/>
          <p:cNvSpPr/>
          <p:nvPr/>
        </p:nvSpPr>
        <p:spPr>
          <a:xfrm>
            <a:off x="2044931" y="7148945"/>
            <a:ext cx="1679171" cy="58189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99141" y="2095858"/>
            <a:ext cx="70490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쿠키를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일동안 저장하거나 삭제 </a:t>
            </a: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62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C:\Users\user\Desktop\한나\로그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85" y="2471750"/>
            <a:ext cx="10454514" cy="103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user\Desktop\장바구니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953" y="5940319"/>
            <a:ext cx="12222342" cy="16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2B9257-FD31-4FAD-866F-FD56BAD76D85}"/>
              </a:ext>
            </a:extLst>
          </p:cNvPr>
          <p:cNvSpPr txBox="1"/>
          <p:nvPr/>
        </p:nvSpPr>
        <p:spPr>
          <a:xfrm>
            <a:off x="662269" y="1407889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소셜 로그인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1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 descr="C:\Users\user\Desktop\장바구니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90" y="2194826"/>
            <a:ext cx="9169400" cy="1058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609944" y="1406474"/>
            <a:ext cx="916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카카오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7412" name="Picture 4" descr="C:\Users\user\Desktop\장바구니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039" y="2194826"/>
            <a:ext cx="12388384" cy="95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2815570" y="1476778"/>
            <a:ext cx="916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8434" name="Picture 2" descr="C:\Users\user\Desktop\장바구니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077" y="2123109"/>
            <a:ext cx="10285346" cy="99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user\Desktop\장바구니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4" y="4258726"/>
            <a:ext cx="12222342" cy="56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0953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 페이지 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922103" y="1897936"/>
            <a:ext cx="14384396" cy="92542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err="1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로그인을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하면 세션에 담겨 있는 멤버 정보를 출력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 등급은 회원의 총사용금액이 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만원 미만이면 </a:t>
            </a:r>
            <a:r>
              <a:rPr lang="ko-KR" altLang="en-US" sz="3200" dirty="0" err="1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브론즈</a:t>
            </a:r>
            <a:r>
              <a:rPr lang="ko-KR" altLang="en-US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쿠키</a:t>
            </a:r>
            <a:r>
              <a:rPr lang="en-US" altLang="ko-KR" sz="320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10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만원 이상 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50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만원 미만이면 </a:t>
            </a:r>
            <a:r>
              <a:rPr lang="ko-KR" altLang="en-US" sz="3200" dirty="0">
                <a:solidFill>
                  <a:srgbClr val="0070C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실버 쿠키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50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만원 이상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FFFF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골드 쿠키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등급으로 출력됨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 수정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회원탈퇴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 체크</a:t>
            </a: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전국의 매장을 만나보세요 메뉴는 현재 영업 가능한 스토어들을 리스트로 가져와 </a:t>
            </a: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이미지슬라이더를 사용하여 출력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chemeClr val="tx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회원이 주문한 내역을 출력</a:t>
            </a:r>
            <a:r>
              <a:rPr lang="en-US" altLang="ko-KR" sz="3200" dirty="0">
                <a:solidFill>
                  <a:schemeClr val="tx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br>
              <a:rPr lang="ko-KR" altLang="en-US" sz="2400" dirty="0">
                <a:latin typeface="+mn-ea"/>
              </a:rPr>
            </a:br>
            <a:br>
              <a:rPr lang="ko-KR" altLang="en-US" sz="2400" dirty="0">
                <a:latin typeface="+mn-ea"/>
              </a:rPr>
            </a:b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4" y="2194826"/>
            <a:ext cx="7509172" cy="10362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직사각형 2"/>
          <p:cNvSpPr/>
          <p:nvPr/>
        </p:nvSpPr>
        <p:spPr>
          <a:xfrm>
            <a:off x="1021975" y="5636030"/>
            <a:ext cx="3084511" cy="25577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4106486" y="7488379"/>
            <a:ext cx="5604158" cy="34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17178" y="3096245"/>
            <a:ext cx="2200989" cy="3428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cxnSpLocks/>
          </p:cNvCxnSpPr>
          <p:nvPr/>
        </p:nvCxnSpPr>
        <p:spPr>
          <a:xfrm>
            <a:off x="6118167" y="3297319"/>
            <a:ext cx="3592477" cy="7374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657126" y="5136415"/>
            <a:ext cx="3016661" cy="4359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7714058" y="5313781"/>
            <a:ext cx="2157579" cy="7732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cxnSpLocks/>
          </p:cNvCxnSpPr>
          <p:nvPr/>
        </p:nvCxnSpPr>
        <p:spPr>
          <a:xfrm flipV="1">
            <a:off x="7476565" y="9621653"/>
            <a:ext cx="2234079" cy="185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05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풀 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캘린더</a:t>
            </a:r>
            <a:r>
              <a:rPr kumimoji="0" lang="en-US" altLang="ko-KR" sz="4000" b="0" i="0" u="none" strike="noStrike" kern="1200" cap="all" spc="150" normalizeH="0" baseline="0" noProof="0" dirty="0" err="1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70" y="2132411"/>
            <a:ext cx="8299296" cy="639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854115" y="2327830"/>
            <a:ext cx="2005464" cy="43806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58" y="10164292"/>
            <a:ext cx="8220075" cy="2581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887367" y="9317906"/>
            <a:ext cx="832506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풀 캘린더 라이브러리를 다운받고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임포트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506" y="1291080"/>
            <a:ext cx="7875825" cy="25781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11724043" y="421429"/>
            <a:ext cx="70490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임포트한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라이브러리 경로를 넣음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600" y="5167338"/>
            <a:ext cx="11794558" cy="72294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920275" y="5167338"/>
            <a:ext cx="11606572" cy="97329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0053278" y="7158231"/>
            <a:ext cx="8450853" cy="537736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667482" y="4290498"/>
            <a:ext cx="70490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Html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코드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Script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코드 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81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 체크 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3" y="1976856"/>
            <a:ext cx="7052386" cy="46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590552" y="3777645"/>
            <a:ext cx="1167353" cy="55802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202414" y="5415716"/>
            <a:ext cx="11811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출석체크를 누르면 시퀀스 번호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 넘버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memNum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),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출석 여부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출석한 날짜가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Checks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테이블에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들어감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400" b="1" dirty="0">
              <a:solidFill>
                <a:srgbClr val="555555"/>
              </a:solidFill>
              <a:latin typeface="+mn-ea"/>
            </a:endParaRPr>
          </a:p>
          <a:p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378" y="1996817"/>
            <a:ext cx="6618305" cy="1890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4061" y="463296"/>
            <a:ext cx="3468880" cy="2731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화살표 연결선 6"/>
          <p:cNvCxnSpPr>
            <a:stCxn id="14" idx="3"/>
            <a:endCxn id="2" idx="1"/>
          </p:cNvCxnSpPr>
          <p:nvPr/>
        </p:nvCxnSpPr>
        <p:spPr>
          <a:xfrm flipV="1">
            <a:off x="1757905" y="2942289"/>
            <a:ext cx="6688473" cy="111436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2" idx="3"/>
            <a:endCxn id="3" idx="1"/>
          </p:cNvCxnSpPr>
          <p:nvPr/>
        </p:nvCxnSpPr>
        <p:spPr>
          <a:xfrm flipV="1">
            <a:off x="15064683" y="1828844"/>
            <a:ext cx="1869378" cy="11134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30" y="7732780"/>
            <a:ext cx="8196870" cy="32457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6477" y="2516914"/>
            <a:ext cx="2853084" cy="1935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5" name="직선 화살표 연결선 34"/>
          <p:cNvCxnSpPr>
            <a:stCxn id="3" idx="6"/>
            <a:endCxn id="31" idx="0"/>
          </p:cNvCxnSpPr>
          <p:nvPr/>
        </p:nvCxnSpPr>
        <p:spPr>
          <a:xfrm>
            <a:off x="20402941" y="1828844"/>
            <a:ext cx="1790078" cy="6880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22988" y="8444359"/>
            <a:ext cx="6973114" cy="619624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8004" y="7091857"/>
            <a:ext cx="11429499" cy="5477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889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 체크 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6481" y="2080195"/>
            <a:ext cx="14470154" cy="4407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출석 체크한 날짜를 표시를 해주기 위해 컨트롤에서 출석체크 리스트를 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보냄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2" y="3065701"/>
            <a:ext cx="10099615" cy="2064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38" y="7100056"/>
            <a:ext cx="5933990" cy="4930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0" y="5342551"/>
            <a:ext cx="15842875" cy="616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리스트로 가져온 출석 날짜를 화면에 출력하는 폼에 작성해준 후 배열에 넣고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풀 캘린더 스크립트에서 화면을 출력하는 이벤트 안에 배열을 넣음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441" y="6204429"/>
            <a:ext cx="8694207" cy="69124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825" y="6900158"/>
            <a:ext cx="7646219" cy="609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8113222" y="11666176"/>
            <a:ext cx="1795549" cy="346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67542" y="7100056"/>
            <a:ext cx="1795549" cy="346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9" idx="3"/>
            <a:endCxn id="20" idx="1"/>
          </p:cNvCxnSpPr>
          <p:nvPr/>
        </p:nvCxnSpPr>
        <p:spPr>
          <a:xfrm>
            <a:off x="2563091" y="7273319"/>
            <a:ext cx="5550131" cy="45661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 찾기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14871" y="1622878"/>
            <a:ext cx="133313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먼저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이름과 연락처가 일치하는 데이터가 있는지 검증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데이터가 있다면 결과물을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리턴하여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인증번호 받기 버튼이 활성화가 됨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2400" b="1" dirty="0">
              <a:solidFill>
                <a:srgbClr val="555555"/>
              </a:solidFill>
              <a:latin typeface="+mn-ea"/>
            </a:endParaRPr>
          </a:p>
          <a:p>
            <a:r>
              <a:rPr lang="ko-KR" altLang="en-US" sz="2400" b="1" dirty="0">
                <a:solidFill>
                  <a:srgbClr val="555555"/>
                </a:solidFill>
                <a:latin typeface="+mn-ea"/>
              </a:rPr>
              <a:t> </a:t>
            </a:r>
            <a:endParaRPr lang="en-US" altLang="ko-KR" sz="2400" b="1" dirty="0">
              <a:solidFill>
                <a:srgbClr val="555555"/>
              </a:solidFill>
              <a:latin typeface="+mn-ea"/>
            </a:endParaRPr>
          </a:p>
          <a:p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43" y="3322080"/>
            <a:ext cx="5978774" cy="5359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396" y="3196432"/>
            <a:ext cx="11497799" cy="35356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197" y="8213452"/>
            <a:ext cx="7269134" cy="404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아래쪽 화살표 14"/>
          <p:cNvSpPr/>
          <p:nvPr/>
        </p:nvSpPr>
        <p:spPr>
          <a:xfrm>
            <a:off x="13849004" y="6732113"/>
            <a:ext cx="731520" cy="1064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47501" y="3464262"/>
            <a:ext cx="11348492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Cookie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20920358" y="5235790"/>
            <a:ext cx="303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개발동기</a:t>
            </a:r>
          </a:p>
        </p:txBody>
      </p:sp>
    </p:spTree>
    <p:extLst>
      <p:ext uri="{BB962C8B-B14F-4D97-AF65-F5344CB8AC3E}">
        <p14:creationId xmlns:p14="http://schemas.microsoft.com/office/powerpoint/2010/main" val="710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 찾기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(SMS </a:t>
            </a:r>
            <a:r>
              <a:rPr kumimoji="0" lang="en-US" altLang="ko-KR" sz="4000" b="0" i="0" u="none" strike="noStrike" kern="1200" cap="all" spc="150" normalizeH="0" baseline="0" noProof="0" dirty="0" err="1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3" y="12314849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2905783"/>
            <a:ext cx="8083383" cy="3383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10247449" y="585335"/>
            <a:ext cx="11811552" cy="3160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인증번호 받기 버튼을 누르면 컨트롤러에서 만들어진 랜덤 번호를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세션에 저장하고 전에 입력한 연락처에 전송함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4" y="8159005"/>
            <a:ext cx="8321767" cy="163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506605" y="7479979"/>
            <a:ext cx="8321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sms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사용하기위해 라이브러리 추가</a:t>
            </a: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77" y="2165480"/>
            <a:ext cx="14167246" cy="10322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 찾기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(SMS </a:t>
            </a:r>
            <a:r>
              <a:rPr kumimoji="0" lang="en-US" altLang="ko-KR" sz="4000" b="0" i="0" u="none" strike="noStrike" kern="1200" cap="all" spc="150" normalizeH="0" baseline="0" noProof="0" dirty="0" err="1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42851" y="2358817"/>
            <a:ext cx="80963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정해진 타이머 시간 안에 세션에 있는 번호와 같은 인증번호를 입력하면 아이디를 보여줌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84" y="4163242"/>
            <a:ext cx="6785403" cy="6818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503" y="3851004"/>
            <a:ext cx="9362088" cy="62801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13504311" y="2377128"/>
            <a:ext cx="11356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만약 타이머가 끝나면 세션에 있는 인증번호는 사라지게 설정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849" y="5804072"/>
            <a:ext cx="5887462" cy="24117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직사각형 16"/>
          <p:cNvSpPr/>
          <p:nvPr/>
        </p:nvSpPr>
        <p:spPr>
          <a:xfrm>
            <a:off x="7658837" y="6827562"/>
            <a:ext cx="4270351" cy="62064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397644" y="5804072"/>
            <a:ext cx="7996843" cy="382206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0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비밀번호 찾기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글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email </a:t>
            </a:r>
            <a:r>
              <a:rPr lang="en-US" altLang="ko-KR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member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0552" y="2387987"/>
            <a:ext cx="110086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입력한 아이디와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email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일치하는 데이터가 있는지 검증한 뒤 데이터가 있다면 임시 번호 보내기 버튼이 활성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sz="2800" b="1" dirty="0">
                <a:solidFill>
                  <a:srgbClr val="555555"/>
                </a:solidFill>
                <a:latin typeface="+mn-ea"/>
              </a:rPr>
              <a:t>    </a:t>
            </a:r>
            <a:r>
              <a:rPr lang="en-US" altLang="ko-KR" sz="2800" b="1" dirty="0">
                <a:solidFill>
                  <a:srgbClr val="555555"/>
                </a:solidFill>
                <a:latin typeface="+mn-ea"/>
              </a:rPr>
              <a:t> </a:t>
            </a:r>
            <a:br>
              <a:rPr lang="ko-KR" altLang="en-US" sz="2800" dirty="0"/>
            </a:br>
            <a:br>
              <a:rPr lang="ko-KR" altLang="en-US" sz="2800" dirty="0"/>
            </a:br>
            <a:endParaRPr lang="ko-KR" altLang="en-US" sz="2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7" y="3970889"/>
            <a:ext cx="7300752" cy="4618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직사각형 14"/>
          <p:cNvSpPr/>
          <p:nvPr/>
        </p:nvSpPr>
        <p:spPr>
          <a:xfrm>
            <a:off x="12513580" y="514674"/>
            <a:ext cx="114393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구글 </a:t>
            </a:r>
            <a:r>
              <a:rPr lang="en-US" altLang="ko-KR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r>
              <a:rPr lang="ko-KR" altLang="en-US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</a:t>
            </a:r>
            <a:r>
              <a:rPr lang="ko-KR" altLang="en-US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사용하기 위하여  라이브러리 추가</a:t>
            </a:r>
            <a:br>
              <a:rPr lang="ko-KR" altLang="en-US" sz="3200" dirty="0"/>
            </a:br>
            <a:br>
              <a:rPr lang="ko-KR" altLang="en-US" sz="3200" dirty="0"/>
            </a:br>
            <a:endParaRPr lang="ko-KR" altLang="en-US" sz="32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793" y="1590159"/>
            <a:ext cx="7545218" cy="18701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11766601" y="3664952"/>
            <a:ext cx="12478915" cy="2779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컨트롤러에서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자리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난수를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만들어 준 다음  이메일을 보내기 전에 검증한 아이디의 비밀번호를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자리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난수로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미리 업데이트를 해줌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br>
              <a:rPr lang="ko-KR" altLang="en-US" sz="2800" dirty="0"/>
            </a:br>
            <a:br>
              <a:rPr lang="ko-KR" altLang="en-US" sz="2800" dirty="0"/>
            </a:br>
            <a:endParaRPr lang="ko-KR" altLang="en-US" sz="2800" dirty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4099" y="5410290"/>
            <a:ext cx="9397044" cy="66342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모서리가 둥근 직사각형 8"/>
          <p:cNvSpPr/>
          <p:nvPr/>
        </p:nvSpPr>
        <p:spPr>
          <a:xfrm>
            <a:off x="11712815" y="10191403"/>
            <a:ext cx="7689090" cy="20283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48" y="9915296"/>
            <a:ext cx="5847230" cy="16249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910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166FF59-A23E-4A27-9164-C509359EEEBA}"/>
              </a:ext>
            </a:extLst>
          </p:cNvPr>
          <p:cNvCxnSpPr>
            <a:stCxn id="7" idx="0"/>
          </p:cNvCxnSpPr>
          <p:nvPr/>
        </p:nvCxnSpPr>
        <p:spPr>
          <a:xfrm flipV="1">
            <a:off x="20163223" y="5875677"/>
            <a:ext cx="1496627" cy="1781894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6D07B66-127D-421C-BA63-279E0DC14B76}"/>
              </a:ext>
            </a:extLst>
          </p:cNvPr>
          <p:cNvCxnSpPr>
            <a:stCxn id="10" idx="0"/>
          </p:cNvCxnSpPr>
          <p:nvPr/>
        </p:nvCxnSpPr>
        <p:spPr>
          <a:xfrm flipV="1">
            <a:off x="20096404" y="7584141"/>
            <a:ext cx="1563446" cy="2895094"/>
          </a:xfrm>
          <a:prstGeom prst="bentConnector2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 페이지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 err="1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매출표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admin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438" y="6651395"/>
            <a:ext cx="7471785" cy="20123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255" y="9653213"/>
            <a:ext cx="7338149" cy="16520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15" y="2096805"/>
            <a:ext cx="7581207" cy="5994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1438" y="1091454"/>
            <a:ext cx="9403473" cy="4784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920" y="8380908"/>
            <a:ext cx="8318374" cy="495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직사각형 43"/>
          <p:cNvSpPr/>
          <p:nvPr/>
        </p:nvSpPr>
        <p:spPr>
          <a:xfrm>
            <a:off x="827032" y="8091593"/>
            <a:ext cx="93635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555555"/>
                </a:solidFill>
                <a:latin typeface="+mn-ea"/>
              </a:rPr>
              <a:t>JSP</a:t>
            </a:r>
            <a:r>
              <a:rPr lang="ko-KR" altLang="en-US" sz="2400" b="1" dirty="0">
                <a:solidFill>
                  <a:srgbClr val="555555"/>
                </a:solidFill>
                <a:latin typeface="+mn-ea"/>
              </a:rPr>
              <a:t>    </a:t>
            </a:r>
            <a:r>
              <a:rPr lang="en-US" altLang="ko-KR" sz="2400" b="1" dirty="0">
                <a:solidFill>
                  <a:srgbClr val="555555"/>
                </a:solidFill>
                <a:latin typeface="+mn-ea"/>
              </a:rPr>
              <a:t> </a:t>
            </a:r>
            <a:br>
              <a:rPr lang="ko-KR" altLang="en-US" sz="2400" dirty="0"/>
            </a:br>
            <a:br>
              <a:rPr lang="ko-KR" altLang="en-US" sz="2400" dirty="0"/>
            </a:b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17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 페이지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admin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29" y="4371986"/>
            <a:ext cx="19412721" cy="5230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 페이지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그래프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admin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815397" y="213348"/>
            <a:ext cx="1136733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컨트롤러에서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 매출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mEarnar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월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monthar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리스트에 담아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보냄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input hidden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타입으로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반복문을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돌림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41" y="2557521"/>
            <a:ext cx="8024172" cy="67614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614" y="2443793"/>
            <a:ext cx="10009974" cy="33919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직선 화살표 연결선 8"/>
          <p:cNvCxnSpPr>
            <a:stCxn id="3" idx="0"/>
            <a:endCxn id="4" idx="2"/>
          </p:cNvCxnSpPr>
          <p:nvPr/>
        </p:nvCxnSpPr>
        <p:spPr>
          <a:xfrm flipV="1">
            <a:off x="8661813" y="4139774"/>
            <a:ext cx="3022801" cy="17984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531" y="7840950"/>
            <a:ext cx="17095599" cy="479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직선 화살표 연결선 20"/>
          <p:cNvCxnSpPr>
            <a:stCxn id="4" idx="1"/>
            <a:endCxn id="19" idx="0"/>
          </p:cNvCxnSpPr>
          <p:nvPr/>
        </p:nvCxnSpPr>
        <p:spPr>
          <a:xfrm flipH="1">
            <a:off x="15343331" y="5835755"/>
            <a:ext cx="1346270" cy="20051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950637" y="7799742"/>
            <a:ext cx="12232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 그래프 스크립트에 </a:t>
            </a:r>
            <a:r>
              <a:rPr lang="ko-KR" altLang="en-US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반복문을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돌려 생긴 </a:t>
            </a:r>
            <a:endParaRPr lang="en-US" altLang="ko-KR" sz="3200" dirty="0">
              <a:solidFill>
                <a:srgbClr val="555555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아이디의</a:t>
            </a:r>
            <a:r>
              <a:rPr lang="ko-KR" altLang="en-US" sz="24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err="1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넣어준다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7962885" y="9240543"/>
            <a:ext cx="15808015" cy="1662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7962885" y="12142068"/>
            <a:ext cx="15808015" cy="1662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28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 페이지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0" lang="ko-KR" altLang="en-US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회원 </a:t>
            </a:r>
            <a:r>
              <a:rPr kumimoji="0" lang="ko-KR" altLang="en-US" sz="4000" b="0" i="0" u="none" strike="noStrike" kern="1200" cap="all" spc="150" normalizeH="0" baseline="0" noProof="0" dirty="0" err="1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관리페이지</a:t>
            </a:r>
            <a:r>
              <a:rPr kumimoji="0" lang="en-US" altLang="ko-KR" sz="4000" b="0" i="0" u="none" strike="noStrike" kern="1200" cap="all" spc="150" normalizeH="0" baseline="0" noProof="0" dirty="0">
                <a:ln>
                  <a:noFill/>
                </a:ln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4" y="12137333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admin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6682" y="3193302"/>
            <a:ext cx="1535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개인 회원은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grade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“1”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비즈니스 회원은 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grade “8888” 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구분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477" y="7636280"/>
            <a:ext cx="11914877" cy="54313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4" y="3956195"/>
            <a:ext cx="10100842" cy="50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763" y="1635696"/>
            <a:ext cx="5047038" cy="5047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8328" y="1569194"/>
            <a:ext cx="6036886" cy="506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아래쪽 화살표 13"/>
          <p:cNvSpPr/>
          <p:nvPr/>
        </p:nvSpPr>
        <p:spPr>
          <a:xfrm>
            <a:off x="13774336" y="6886979"/>
            <a:ext cx="581891" cy="803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20285825" y="6833062"/>
            <a:ext cx="581891" cy="803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398331" y="777239"/>
            <a:ext cx="15354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ajax</a:t>
            </a:r>
            <a:r>
              <a:rPr lang="ko-KR" altLang="en-US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개인회원 비즈니스회원 리스트를 한 페이지에서 출력</a:t>
            </a:r>
            <a:r>
              <a:rPr lang="en-US" altLang="ko-KR" sz="3200" dirty="0">
                <a:solidFill>
                  <a:srgbClr val="555555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br>
              <a:rPr lang="ko-KR" altLang="en-US" sz="3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84605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01615" y="3356327"/>
            <a:ext cx="547433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41942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공지사항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DD02A39F-7ECA-4D15-AE96-5A1BE45A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7" y="2273669"/>
            <a:ext cx="12670602" cy="109836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033" y="447929"/>
            <a:ext cx="1872573" cy="1199838"/>
          </a:xfrm>
          <a:prstGeom prst="rect">
            <a:avLst/>
          </a:prstGeom>
        </p:spPr>
      </p:pic>
      <p:pic>
        <p:nvPicPr>
          <p:cNvPr id="17" name="그림 16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2F0B73C-42E3-46FC-A47C-F0C7080E9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553" y="2691109"/>
            <a:ext cx="10120247" cy="2640064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FBD47BCF-A5AD-4478-B4E8-142E08D18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041" y="8528035"/>
            <a:ext cx="9858382" cy="4695087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5D364E2-1514-4DC0-A32D-48DC14171681}"/>
              </a:ext>
            </a:extLst>
          </p:cNvPr>
          <p:cNvSpPr/>
          <p:nvPr/>
        </p:nvSpPr>
        <p:spPr>
          <a:xfrm>
            <a:off x="12920870" y="3702484"/>
            <a:ext cx="753171" cy="6285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8D7BC09-C9A2-4735-98D8-A44F5E79E625}"/>
              </a:ext>
            </a:extLst>
          </p:cNvPr>
          <p:cNvSpPr/>
          <p:nvPr/>
        </p:nvSpPr>
        <p:spPr>
          <a:xfrm>
            <a:off x="8829795" y="12652104"/>
            <a:ext cx="4634940" cy="2631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2E1446-3704-4B65-9700-7C50A937CB96}"/>
              </a:ext>
            </a:extLst>
          </p:cNvPr>
          <p:cNvSpPr/>
          <p:nvPr/>
        </p:nvSpPr>
        <p:spPr>
          <a:xfrm>
            <a:off x="3853961" y="12322099"/>
            <a:ext cx="4754752" cy="81908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4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공지사항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73" y="12143891"/>
            <a:ext cx="1872573" cy="119983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E716596-DDE5-4AD2-9C26-FA43541AB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0" t="18266" r="9499" b="1498"/>
          <a:stretch/>
        </p:blipFill>
        <p:spPr>
          <a:xfrm>
            <a:off x="590552" y="2406291"/>
            <a:ext cx="11728174" cy="794925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F54521F-A0D0-47E0-AF37-0E9347D8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8981099"/>
            <a:ext cx="9968292" cy="32025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B90102-9813-4F04-B5BE-40F6D1EA2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814" y="10806105"/>
            <a:ext cx="6786669" cy="2090471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C98CEDF-021A-4C04-B9A1-C731324B6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814" y="1282383"/>
            <a:ext cx="9665689" cy="87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6866603"/>
            <a:ext cx="24384000" cy="415638"/>
          </a:xfrm>
          <a:custGeom>
            <a:avLst/>
            <a:gdLst>
              <a:gd name="connsiteX0" fmla="*/ 0 w 17792700"/>
              <a:gd name="connsiteY0" fmla="*/ 0 h 415638"/>
              <a:gd name="connsiteX1" fmla="*/ 17792700 w 17792700"/>
              <a:gd name="connsiteY1" fmla="*/ 0 h 415638"/>
              <a:gd name="connsiteX2" fmla="*/ 17792700 w 17792700"/>
              <a:gd name="connsiteY2" fmla="*/ 415638 h 415638"/>
              <a:gd name="connsiteX3" fmla="*/ 0 w 17792700"/>
              <a:gd name="connsiteY3" fmla="*/ 415637 h 41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92700" h="415638">
                <a:moveTo>
                  <a:pt x="0" y="0"/>
                </a:moveTo>
                <a:lnTo>
                  <a:pt x="17792700" y="0"/>
                </a:lnTo>
                <a:lnTo>
                  <a:pt x="17792700" y="415638"/>
                </a:lnTo>
                <a:lnTo>
                  <a:pt x="0" y="41563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9" idx="6"/>
            <a:endCxn id="13" idx="2"/>
          </p:cNvCxnSpPr>
          <p:nvPr/>
        </p:nvCxnSpPr>
        <p:spPr>
          <a:xfrm>
            <a:off x="5571141" y="7074423"/>
            <a:ext cx="64130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155504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984182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848381" y="6866604"/>
            <a:ext cx="415637" cy="415637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3" idx="6"/>
            <a:endCxn id="17" idx="2"/>
          </p:cNvCxnSpPr>
          <p:nvPr/>
        </p:nvCxnSpPr>
        <p:spPr>
          <a:xfrm>
            <a:off x="12399819" y="7074423"/>
            <a:ext cx="644856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6"/>
          </p:cNvCxnSpPr>
          <p:nvPr/>
        </p:nvCxnSpPr>
        <p:spPr>
          <a:xfrm flipV="1">
            <a:off x="19264018" y="7074422"/>
            <a:ext cx="5119982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" idx="2"/>
          </p:cNvCxnSpPr>
          <p:nvPr/>
        </p:nvCxnSpPr>
        <p:spPr>
          <a:xfrm>
            <a:off x="0" y="7074423"/>
            <a:ext cx="5155504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89526" y="7959644"/>
            <a:ext cx="494759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현대인의 </a:t>
            </a:r>
            <a:endParaRPr lang="en-US" altLang="ko-KR" cap="all" spc="15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필수품 </a:t>
            </a:r>
            <a:r>
              <a:rPr lang="en-US" altLang="ko-KR" cap="all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COffee</a:t>
            </a:r>
            <a:endParaRPr lang="en-US" altLang="ko-KR" cap="all" spc="15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00274" y="7959644"/>
            <a:ext cx="494759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직관적이고 빠른 </a:t>
            </a:r>
            <a:endParaRPr lang="en-US" altLang="ko-KR" cap="all" spc="15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주문과 수령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25836" y="7959644"/>
            <a:ext cx="494759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중소 상공인 </a:t>
            </a:r>
            <a:endParaRPr lang="en-US" altLang="ko-KR" cap="all" spc="15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cap="all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이익 창출 </a:t>
            </a:r>
            <a:endParaRPr lang="en-US" altLang="ko-KR" cap="all" spc="150" dirty="0">
              <a:solidFill>
                <a:schemeClr val="tx1">
                  <a:lumMod val="50000"/>
                  <a:lumOff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30500" y="2369614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7324" y="3500081"/>
            <a:ext cx="18929350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개발동기</a:t>
            </a:r>
            <a:endParaRPr lang="en-US" dirty="0">
              <a:solidFill>
                <a:schemeClr val="accent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B15B48-0090-414C-8E4A-AA46CB37D450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 descr="커피">
            <a:extLst>
              <a:ext uri="{FF2B5EF4-FFF2-40B4-BE49-F238E27FC236}">
                <a16:creationId xmlns:a16="http://schemas.microsoft.com/office/drawing/2014/main" id="{49BF90E0-7AAA-4A04-AD1F-62895E32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185" y="4391990"/>
            <a:ext cx="2135911" cy="2135911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1E2CD7B3-EC50-4221-B94F-4CC3C689A06A}"/>
              </a:ext>
            </a:extLst>
          </p:cNvPr>
          <p:cNvGrpSpPr/>
          <p:nvPr/>
        </p:nvGrpSpPr>
        <p:grpSpPr>
          <a:xfrm>
            <a:off x="10763045" y="4738448"/>
            <a:ext cx="3037198" cy="1758272"/>
            <a:chOff x="9341224" y="3763594"/>
            <a:chExt cx="5210077" cy="3094406"/>
          </a:xfrm>
          <a:solidFill>
            <a:srgbClr val="F05A50"/>
          </a:solidFill>
        </p:grpSpPr>
        <p:pic>
          <p:nvPicPr>
            <p:cNvPr id="44" name="그래픽 43" descr="모니터">
              <a:extLst>
                <a:ext uri="{FF2B5EF4-FFF2-40B4-BE49-F238E27FC236}">
                  <a16:creationId xmlns:a16="http://schemas.microsoft.com/office/drawing/2014/main" id="{9CEF435C-5085-456E-B7E5-0B1EDE65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41224" y="3763594"/>
              <a:ext cx="3094406" cy="3094406"/>
            </a:xfrm>
            <a:prstGeom prst="rect">
              <a:avLst/>
            </a:prstGeom>
          </p:spPr>
        </p:pic>
        <p:pic>
          <p:nvPicPr>
            <p:cNvPr id="45" name="그래픽 44" descr="스마트폰">
              <a:extLst>
                <a:ext uri="{FF2B5EF4-FFF2-40B4-BE49-F238E27FC236}">
                  <a16:creationId xmlns:a16="http://schemas.microsoft.com/office/drawing/2014/main" id="{21E70A26-CA17-4973-A2B0-8CC369280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35630" y="4252961"/>
              <a:ext cx="2115671" cy="2115671"/>
            </a:xfrm>
            <a:prstGeom prst="rect">
              <a:avLst/>
            </a:prstGeom>
          </p:spPr>
        </p:pic>
      </p:grpSp>
      <p:pic>
        <p:nvPicPr>
          <p:cNvPr id="46" name="그래픽 45" descr="Office worker">
            <a:extLst>
              <a:ext uri="{FF2B5EF4-FFF2-40B4-BE49-F238E27FC236}">
                <a16:creationId xmlns:a16="http://schemas.microsoft.com/office/drawing/2014/main" id="{42DE71A4-D51F-4AAB-A2AB-21CACEF28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02465" y="4410064"/>
            <a:ext cx="2415040" cy="241504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3383C2A3-A71A-4D90-8173-12BDD4A196CA}"/>
              </a:ext>
            </a:extLst>
          </p:cNvPr>
          <p:cNvSpPr/>
          <p:nvPr/>
        </p:nvSpPr>
        <p:spPr>
          <a:xfrm>
            <a:off x="21824009" y="764065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4612228-B6FA-477B-B93F-9D78CCDFBA40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0E43F6-E38F-4B67-A84C-0985B388E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7" grpId="0" animBg="1"/>
      <p:bldP spid="33" grpId="0"/>
      <p:bldP spid="36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공지사항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857" y="664535"/>
            <a:ext cx="1872573" cy="119983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BC12B6B-23B3-48EF-A256-BEAA69D2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2194826"/>
            <a:ext cx="14438756" cy="10908200"/>
          </a:xfrm>
          <a:prstGeom prst="rect">
            <a:avLst/>
          </a:prstGeom>
          <a:ln w="57150"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2A227DE-1C5E-4998-9675-F8E597961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1" y="612974"/>
            <a:ext cx="11051483" cy="8472283"/>
          </a:xfrm>
          <a:prstGeom prst="rect">
            <a:avLst/>
          </a:prstGeom>
        </p:spPr>
      </p:pic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BFF32FB9-4B41-4417-928F-AC425C90D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418" y="3476865"/>
            <a:ext cx="9695712" cy="5528256"/>
          </a:xfrm>
          <a:prstGeom prst="rect">
            <a:avLst/>
          </a:prstGeom>
        </p:spPr>
      </p:pic>
      <p:pic>
        <p:nvPicPr>
          <p:cNvPr id="13" name="그림 12" descr="사람이(가) 표시된 사진&#10;&#10;자동 생성된 설명">
            <a:extLst>
              <a:ext uri="{FF2B5EF4-FFF2-40B4-BE49-F238E27FC236}">
                <a16:creationId xmlns:a16="http://schemas.microsoft.com/office/drawing/2014/main" id="{133304C4-E890-4FFB-A1A6-A7645A528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814" y="9360136"/>
            <a:ext cx="9496316" cy="396681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908CB2-145D-49F2-91FA-CFE463D5C617}"/>
              </a:ext>
            </a:extLst>
          </p:cNvPr>
          <p:cNvSpPr/>
          <p:nvPr/>
        </p:nvSpPr>
        <p:spPr>
          <a:xfrm>
            <a:off x="993916" y="11111630"/>
            <a:ext cx="7553736" cy="15707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0C83C7-D6DC-4355-B899-CA17ABB212D3}"/>
              </a:ext>
            </a:extLst>
          </p:cNvPr>
          <p:cNvSpPr/>
          <p:nvPr/>
        </p:nvSpPr>
        <p:spPr>
          <a:xfrm>
            <a:off x="17615295" y="10129952"/>
            <a:ext cx="3932738" cy="36576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128FE0-82D1-4232-A155-196A0586ECCC}"/>
              </a:ext>
            </a:extLst>
          </p:cNvPr>
          <p:cNvSpPr/>
          <p:nvPr/>
        </p:nvSpPr>
        <p:spPr>
          <a:xfrm>
            <a:off x="16530493" y="10951014"/>
            <a:ext cx="4103141" cy="3542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공지사항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수정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8B662F7-C224-432F-BF6D-414F649E0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2194826"/>
            <a:ext cx="14508982" cy="1100433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AD57FE1-B0BE-4FFF-80DC-88FBA5D9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358" y="772011"/>
            <a:ext cx="9239250" cy="12389964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009D2592-83E0-40D0-8B94-52FFC097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15" y="3999233"/>
            <a:ext cx="9482110" cy="752194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598C9F-25FF-41EC-8E70-69CA5D3C124D}"/>
              </a:ext>
            </a:extLst>
          </p:cNvPr>
          <p:cNvSpPr/>
          <p:nvPr/>
        </p:nvSpPr>
        <p:spPr>
          <a:xfrm>
            <a:off x="791943" y="10994241"/>
            <a:ext cx="1610136" cy="105386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9A71E1B-A71B-4DBA-B1D0-F683EDB8FD9D}"/>
              </a:ext>
            </a:extLst>
          </p:cNvPr>
          <p:cNvCxnSpPr/>
          <p:nvPr/>
        </p:nvCxnSpPr>
        <p:spPr>
          <a:xfrm>
            <a:off x="9710644" y="6281530"/>
            <a:ext cx="538889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805BB1-7EE6-423B-845B-4E4B56C67A46}"/>
              </a:ext>
            </a:extLst>
          </p:cNvPr>
          <p:cNvCxnSpPr>
            <a:cxnSpLocks/>
          </p:cNvCxnSpPr>
          <p:nvPr/>
        </p:nvCxnSpPr>
        <p:spPr>
          <a:xfrm>
            <a:off x="8252906" y="9455426"/>
            <a:ext cx="50456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B2F0F9-DFD2-4338-B05A-ECEA5106E0DC}"/>
              </a:ext>
            </a:extLst>
          </p:cNvPr>
          <p:cNvSpPr/>
          <p:nvPr/>
        </p:nvSpPr>
        <p:spPr>
          <a:xfrm>
            <a:off x="20248667" y="1249321"/>
            <a:ext cx="1209621" cy="39369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45030B6-8647-4B39-BE5E-85DF2870835B}"/>
              </a:ext>
            </a:extLst>
          </p:cNvPr>
          <p:cNvCxnSpPr/>
          <p:nvPr/>
        </p:nvCxnSpPr>
        <p:spPr>
          <a:xfrm flipH="1">
            <a:off x="18804835" y="1643016"/>
            <a:ext cx="1908313" cy="157726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7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문의사항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73" y="12143891"/>
            <a:ext cx="1872573" cy="119983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F09FAED-786F-4C06-AF98-BC0C47003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820" y="1833059"/>
            <a:ext cx="11545911" cy="66874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053F5BE-50D7-44DF-A38A-2E0D90BAC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4" y="3023850"/>
            <a:ext cx="11460174" cy="549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E0452-C5DC-42B9-9FE1-B36F19AF7160}"/>
              </a:ext>
            </a:extLst>
          </p:cNvPr>
          <p:cNvSpPr txBox="1"/>
          <p:nvPr/>
        </p:nvSpPr>
        <p:spPr>
          <a:xfrm>
            <a:off x="4422377" y="8968394"/>
            <a:ext cx="355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일반회원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A0D90-32AF-4941-9CBD-51545428011D}"/>
              </a:ext>
            </a:extLst>
          </p:cNvPr>
          <p:cNvSpPr txBox="1"/>
          <p:nvPr/>
        </p:nvSpPr>
        <p:spPr>
          <a:xfrm>
            <a:off x="16870019" y="8968066"/>
            <a:ext cx="355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&lt;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&gt;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" name="그림 10" descr="실내, 스크린샷, 화면, 테이블이(가) 표시된 사진&#10;&#10;자동 생성된 설명">
            <a:extLst>
              <a:ext uri="{FF2B5EF4-FFF2-40B4-BE49-F238E27FC236}">
                <a16:creationId xmlns:a16="http://schemas.microsoft.com/office/drawing/2014/main" id="{19ADB640-5842-4F33-90D8-C158B2683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085" y="10362005"/>
            <a:ext cx="12007469" cy="21088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A6BF1F-94C2-4334-A18C-F750A7BDEE0A}"/>
              </a:ext>
            </a:extLst>
          </p:cNvPr>
          <p:cNvSpPr/>
          <p:nvPr/>
        </p:nvSpPr>
        <p:spPr>
          <a:xfrm>
            <a:off x="9710644" y="7255566"/>
            <a:ext cx="665808" cy="47707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1F86D9-8EC1-4CBC-9018-48CF888CBB1A}"/>
              </a:ext>
            </a:extLst>
          </p:cNvPr>
          <p:cNvCxnSpPr>
            <a:stCxn id="19" idx="2"/>
          </p:cNvCxnSpPr>
          <p:nvPr/>
        </p:nvCxnSpPr>
        <p:spPr>
          <a:xfrm flipH="1">
            <a:off x="10038522" y="7732644"/>
            <a:ext cx="5026" cy="262936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D6B0BD-6A7D-467B-A6AD-B35B60AD51F1}"/>
              </a:ext>
            </a:extLst>
          </p:cNvPr>
          <p:cNvCxnSpPr/>
          <p:nvPr/>
        </p:nvCxnSpPr>
        <p:spPr>
          <a:xfrm>
            <a:off x="9710644" y="11171582"/>
            <a:ext cx="69274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문의사항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557" y="637195"/>
            <a:ext cx="1872573" cy="119983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0A13086-D1ED-496D-BF2C-9A1CD7482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65" y="801651"/>
            <a:ext cx="4353533" cy="149563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867140C-B65E-4BE9-930A-767CEC77F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 r="16230" b="1223"/>
          <a:stretch/>
        </p:blipFill>
        <p:spPr>
          <a:xfrm>
            <a:off x="578789" y="2807330"/>
            <a:ext cx="11203825" cy="9976340"/>
          </a:xfrm>
          <a:prstGeom prst="rect">
            <a:avLst/>
          </a:prstGeom>
        </p:spPr>
      </p:pic>
      <p:pic>
        <p:nvPicPr>
          <p:cNvPr id="13" name="그림 1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B3B45DF5-FFD9-4973-84F3-6B41CCD91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65" y="2457277"/>
            <a:ext cx="4372585" cy="1514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560B77-B97B-425B-B96A-0CCEB1543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265" y="4131955"/>
            <a:ext cx="4372585" cy="134321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E36E9524-2FA0-4372-BDCB-F19B38982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373" y="5817927"/>
            <a:ext cx="9943757" cy="7464901"/>
          </a:xfrm>
          <a:prstGeom prst="rect">
            <a:avLst/>
          </a:prstGeom>
        </p:spPr>
      </p:pic>
      <p:pic>
        <p:nvPicPr>
          <p:cNvPr id="22" name="그림 21" descr="조류이(가) 표시된 사진&#10;&#10;자동 생성된 설명">
            <a:extLst>
              <a:ext uri="{FF2B5EF4-FFF2-40B4-BE49-F238E27FC236}">
                <a16:creationId xmlns:a16="http://schemas.microsoft.com/office/drawing/2014/main" id="{63E544EC-EAE6-4A87-96EA-0C722A41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37" y="1257267"/>
            <a:ext cx="5569023" cy="227492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24" name="그림 23" descr="조류이(가) 표시된 사진&#10;&#10;자동 생성된 설명">
            <a:extLst>
              <a:ext uri="{FF2B5EF4-FFF2-40B4-BE49-F238E27FC236}">
                <a16:creationId xmlns:a16="http://schemas.microsoft.com/office/drawing/2014/main" id="{DF0453CD-0B1E-4BAC-ACBC-174D5E2C5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37" y="4068449"/>
            <a:ext cx="7978614" cy="1652992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6E6BC1B7-274C-4F28-8B30-F202BA35B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37" y="7795500"/>
            <a:ext cx="7224692" cy="4587746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5BE6D4-5338-42A1-8920-80A3C3D9C6F4}"/>
              </a:ext>
            </a:extLst>
          </p:cNvPr>
          <p:cNvSpPr/>
          <p:nvPr/>
        </p:nvSpPr>
        <p:spPr>
          <a:xfrm>
            <a:off x="3976625" y="6514575"/>
            <a:ext cx="2825900" cy="133725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7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리뷰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73" y="12143891"/>
            <a:ext cx="1872573" cy="1199838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81F8778-3B17-4171-863B-F04BF9927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2689136"/>
            <a:ext cx="9368910" cy="9668449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D76E838F-6EA1-4AE5-A9F2-5E1F9BCDA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541" y="372271"/>
            <a:ext cx="11836557" cy="689271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5E00FAA-DFF9-47B6-BCE7-3A6F4554F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540" y="5581342"/>
            <a:ext cx="10953129" cy="749670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926476-24CD-42ED-99E0-42B923589693}"/>
              </a:ext>
            </a:extLst>
          </p:cNvPr>
          <p:cNvSpPr/>
          <p:nvPr/>
        </p:nvSpPr>
        <p:spPr>
          <a:xfrm>
            <a:off x="2636922" y="3322618"/>
            <a:ext cx="5443822" cy="27379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2" y="1282383"/>
            <a:ext cx="8536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cap="all" spc="150" noProof="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리뷰</a:t>
            </a:r>
            <a:endParaRPr kumimoji="0" lang="en-US" sz="4000" b="0" i="0" u="none" strike="noStrike" kern="1200" cap="all" spc="150" normalizeH="0" baseline="0" noProof="0" dirty="0">
              <a:ln>
                <a:noFill/>
              </a:ln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08669" y="11851341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400" cap="all" spc="150" noProof="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Board</a:t>
            </a:r>
            <a:endParaRPr kumimoji="0" lang="en-US" altLang="ko-KR" sz="6400" b="0" i="0" u="none" strike="noStrike" kern="1200" cap="all" spc="150" normalizeH="0" baseline="0" noProof="0" dirty="0">
              <a:ln>
                <a:noFill/>
              </a:ln>
              <a:solidFill>
                <a:srgbClr val="F05A50"/>
              </a:solidFill>
              <a:effectLst/>
              <a:uLnTx/>
              <a:uFillTx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49F518-3A1F-4F85-9EA0-EE22547F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73" y="12143891"/>
            <a:ext cx="1872573" cy="1199838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AE060A3-8EBD-455C-9A3E-B143D6615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2" y="2194826"/>
            <a:ext cx="10600909" cy="109398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DA0FDD-A5F8-4523-A9D1-259FA59AA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645" y="772011"/>
            <a:ext cx="8650296" cy="4059706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6C09AAA-D28A-46BA-959A-20EDEA08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645" y="5070011"/>
            <a:ext cx="9097617" cy="4092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438863-DF68-4D5C-88DE-8FAF5322C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541" y="9401262"/>
            <a:ext cx="8265904" cy="37334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9F14B4-20F1-430B-992D-6830115FCA55}"/>
              </a:ext>
            </a:extLst>
          </p:cNvPr>
          <p:cNvSpPr/>
          <p:nvPr/>
        </p:nvSpPr>
        <p:spPr>
          <a:xfrm>
            <a:off x="2767759" y="6561250"/>
            <a:ext cx="3973283" cy="9240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02389C-852A-43FC-B0EC-2C9684DC5F9E}"/>
              </a:ext>
            </a:extLst>
          </p:cNvPr>
          <p:cNvSpPr/>
          <p:nvPr/>
        </p:nvSpPr>
        <p:spPr>
          <a:xfrm>
            <a:off x="2767759" y="12147435"/>
            <a:ext cx="1123758" cy="9240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0ADEB3-1074-4747-8FCB-FE343D28E287}"/>
              </a:ext>
            </a:extLst>
          </p:cNvPr>
          <p:cNvCxnSpPr>
            <a:stCxn id="16" idx="3"/>
            <a:endCxn id="3" idx="1"/>
          </p:cNvCxnSpPr>
          <p:nvPr/>
        </p:nvCxnSpPr>
        <p:spPr>
          <a:xfrm flipV="1">
            <a:off x="6741042" y="2801864"/>
            <a:ext cx="5949603" cy="422142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056106B-2B9B-4C8B-9E97-DFEE8608E76E}"/>
              </a:ext>
            </a:extLst>
          </p:cNvPr>
          <p:cNvSpPr/>
          <p:nvPr/>
        </p:nvSpPr>
        <p:spPr>
          <a:xfrm>
            <a:off x="16693116" y="4595339"/>
            <a:ext cx="829340" cy="82933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9A033EF-2A63-4240-ACAF-315331187A73}"/>
              </a:ext>
            </a:extLst>
          </p:cNvPr>
          <p:cNvCxnSpPr>
            <a:stCxn id="17" idx="3"/>
            <a:endCxn id="11" idx="1"/>
          </p:cNvCxnSpPr>
          <p:nvPr/>
        </p:nvCxnSpPr>
        <p:spPr>
          <a:xfrm flipV="1">
            <a:off x="3891517" y="11268005"/>
            <a:ext cx="8834024" cy="13414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33123" y="3374615"/>
            <a:ext cx="873925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&amp; cart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4255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user\Desktop\한나\제휴매장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59" y="1282382"/>
            <a:ext cx="11641138" cy="523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059" y="467613"/>
            <a:ext cx="8340725" cy="127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user\Desktop\한나\제휴매장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34" y="6078070"/>
            <a:ext cx="10898188" cy="716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08659" y="6542430"/>
            <a:ext cx="371475" cy="610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178322" y="6855975"/>
            <a:ext cx="371475" cy="5788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981200" y="3270124"/>
            <a:ext cx="1253067" cy="558800"/>
          </a:xfrm>
          <a:prstGeom prst="rect">
            <a:avLst/>
          </a:prstGeom>
          <a:noFill/>
          <a:ln w="28575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6062133" y="4662667"/>
            <a:ext cx="667095" cy="728134"/>
          </a:xfrm>
          <a:prstGeom prst="downArrow">
            <a:avLst/>
          </a:prstGeom>
          <a:solidFill>
            <a:srgbClr val="F0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6062133" y="8860702"/>
            <a:ext cx="667095" cy="728134"/>
          </a:xfrm>
          <a:prstGeom prst="downArrow">
            <a:avLst/>
          </a:prstGeom>
          <a:solidFill>
            <a:srgbClr val="F0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BE0A2-0981-442F-A070-8063F8580E5D}"/>
              </a:ext>
            </a:extLst>
          </p:cNvPr>
          <p:cNvSpPr txBox="1"/>
          <p:nvPr/>
        </p:nvSpPr>
        <p:spPr>
          <a:xfrm>
            <a:off x="590553" y="1282383"/>
            <a:ext cx="5720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76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user\Desktop\한나\제휴매장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83" y="3192749"/>
            <a:ext cx="10698162" cy="753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8862" y="8008420"/>
            <a:ext cx="5862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매장이 영업을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시작한 경우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08545" y="8008419"/>
            <a:ext cx="5676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해당 매장이 영업을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종료한 경우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2259464" y="1264454"/>
            <a:ext cx="0" cy="10515170"/>
          </a:xfrm>
          <a:prstGeom prst="line">
            <a:avLst/>
          </a:prstGeom>
          <a:ln w="57150">
            <a:solidFill>
              <a:srgbClr val="F05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user\Desktop\한나\제휴매장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63" y="3718826"/>
            <a:ext cx="10621962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한나\제휴매장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87" y="8879540"/>
            <a:ext cx="1068863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43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910" y="2194826"/>
            <a:ext cx="9579705" cy="98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13293" y="2517991"/>
            <a:ext cx="1062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카페 이름으로 검색하기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56C3E-7681-49E4-9C4A-DE2575FA2678}"/>
              </a:ext>
            </a:extLst>
          </p:cNvPr>
          <p:cNvSpPr txBox="1"/>
          <p:nvPr/>
        </p:nvSpPr>
        <p:spPr>
          <a:xfrm>
            <a:off x="447119" y="1407888"/>
            <a:ext cx="367664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스토어 검색기능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4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84605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93476" y="3464262"/>
            <a:ext cx="1207362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600" cap="all" spc="2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Cookie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20920358" y="5235790"/>
            <a:ext cx="303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구축환경</a:t>
            </a:r>
          </a:p>
        </p:txBody>
      </p:sp>
    </p:spTree>
    <p:extLst>
      <p:ext uri="{BB962C8B-B14F-4D97-AF65-F5344CB8AC3E}">
        <p14:creationId xmlns:p14="http://schemas.microsoft.com/office/powerpoint/2010/main" val="143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C:\Users\user\Desktop\한나\매장상품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4" y="3472787"/>
            <a:ext cx="12793663" cy="80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9229" y="1945464"/>
            <a:ext cx="9522300" cy="102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0011508" y="8044787"/>
            <a:ext cx="3493477" cy="36576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710644" y="12025552"/>
            <a:ext cx="404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미니 장바구니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4338" y="11702387"/>
            <a:ext cx="7244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매장 정보 카카오 지도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075AC-FB80-4BD6-AABC-122A181257AC}"/>
              </a:ext>
            </a:extLst>
          </p:cNvPr>
          <p:cNvSpPr txBox="1"/>
          <p:nvPr/>
        </p:nvSpPr>
        <p:spPr>
          <a:xfrm>
            <a:off x="471394" y="1394300"/>
            <a:ext cx="38200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카카오 지도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user\Desktop\한나\매장상품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90" y="3904642"/>
            <a:ext cx="11155362" cy="78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955" y="1688124"/>
            <a:ext cx="8493181" cy="103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9973" y="2904561"/>
            <a:ext cx="1134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 음료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클릭시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modal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>
            <a:off x="10034845" y="7776633"/>
            <a:ext cx="383272" cy="381000"/>
          </a:xfrm>
          <a:prstGeom prst="upArrow">
            <a:avLst/>
          </a:prstGeom>
          <a:solidFill>
            <a:srgbClr val="F05A50"/>
          </a:solidFill>
          <a:ln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1C5D9-63FB-4A0C-9DE8-9BE212ABB921}"/>
              </a:ext>
            </a:extLst>
          </p:cNvPr>
          <p:cNvSpPr txBox="1"/>
          <p:nvPr/>
        </p:nvSpPr>
        <p:spPr>
          <a:xfrm>
            <a:off x="662269" y="1468954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주문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1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 descr="C:\Users\user\Desktop\4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91" y="3590751"/>
            <a:ext cx="11827996" cy="807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2248571" y="12069226"/>
            <a:ext cx="3264478" cy="1249589"/>
          </a:xfrm>
          <a:prstGeom prst="rightArrow">
            <a:avLst/>
          </a:prstGeom>
          <a:solidFill>
            <a:srgbClr val="F88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39091" y="2649365"/>
            <a:ext cx="864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장바구니에 담긴 제품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5782" y="12414086"/>
            <a:ext cx="686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주문한 상품 매장의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카트로이동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220" name="Picture 4" descr="C:\Users\user\Desktop\한나\매장상품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27" y="2762501"/>
            <a:ext cx="8085044" cy="914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464239" y="11644458"/>
            <a:ext cx="8085044" cy="254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DCED5-28E3-4095-B984-536073F89619}"/>
              </a:ext>
            </a:extLst>
          </p:cNvPr>
          <p:cNvSpPr txBox="1"/>
          <p:nvPr/>
        </p:nvSpPr>
        <p:spPr>
          <a:xfrm>
            <a:off x="662269" y="1421472"/>
            <a:ext cx="38559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장바구니 등록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3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user\Desktop\한나\장바구니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40" y="279569"/>
            <a:ext cx="13015424" cy="745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user\Desktop\한나\장바구니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40" y="7739232"/>
            <a:ext cx="13015424" cy="56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472290" y="3564698"/>
            <a:ext cx="1711569" cy="8440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09336" y="11969453"/>
            <a:ext cx="3610708" cy="160675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38444" y="4830790"/>
            <a:ext cx="7033846" cy="309489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472290" y="4831909"/>
            <a:ext cx="93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</a:t>
            </a:r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83859" y="3266158"/>
            <a:ext cx="93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</a:t>
            </a:r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80844" y="8171176"/>
            <a:ext cx="14325600" cy="348244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8106444" y="8134444"/>
            <a:ext cx="93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3</a:t>
            </a:r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620044" y="11932721"/>
            <a:ext cx="93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4</a:t>
            </a:r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CC885-526F-4769-89D0-A5DD91DA0D14}"/>
              </a:ext>
            </a:extLst>
          </p:cNvPr>
          <p:cNvSpPr txBox="1"/>
          <p:nvPr/>
        </p:nvSpPr>
        <p:spPr>
          <a:xfrm>
            <a:off x="662269" y="1264454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리스트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5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69477" y="3352798"/>
            <a:ext cx="10222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테이크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아웃 여부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무조건 둘 중 하나만 체크</a:t>
            </a:r>
          </a:p>
        </p:txBody>
      </p:sp>
      <p:pic>
        <p:nvPicPr>
          <p:cNvPr id="12291" name="Picture 3" descr="C:\Users\user\Desktop\4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677" y="1055077"/>
            <a:ext cx="8936182" cy="107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31" y="5757581"/>
            <a:ext cx="12774613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06C0AF-1594-4D0C-BC8D-4247AAF7D4AA}"/>
              </a:ext>
            </a:extLst>
          </p:cNvPr>
          <p:cNvSpPr txBox="1"/>
          <p:nvPr/>
        </p:nvSpPr>
        <p:spPr>
          <a:xfrm>
            <a:off x="662269" y="1633786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주문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6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user\Desktop\4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10" y="5482368"/>
            <a:ext cx="12288837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83210" y="4320219"/>
            <a:ext cx="1228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금액 포인트 차감</a:t>
            </a:r>
          </a:p>
        </p:txBody>
      </p:sp>
      <p:pic>
        <p:nvPicPr>
          <p:cNvPr id="13315" name="Picture 3" descr="C:\Users\user\Desktop\4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591" y="1264454"/>
            <a:ext cx="8952545" cy="1061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65DF39-6B8D-4769-9D4C-487354784D68}"/>
              </a:ext>
            </a:extLst>
          </p:cNvPr>
          <p:cNvSpPr txBox="1"/>
          <p:nvPr/>
        </p:nvSpPr>
        <p:spPr>
          <a:xfrm>
            <a:off x="662269" y="1633786"/>
            <a:ext cx="40531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포인트 사용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4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C:\Users\user\Desktop\4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44" y="1594338"/>
            <a:ext cx="12098215" cy="104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user\Desktop\장바구니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44" y="5755803"/>
            <a:ext cx="9685338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8487508" y="4478215"/>
            <a:ext cx="890954" cy="1098557"/>
          </a:xfrm>
          <a:prstGeom prst="downArrow">
            <a:avLst/>
          </a:prstGeom>
          <a:solidFill>
            <a:srgbClr val="F88456"/>
          </a:solidFill>
          <a:ln>
            <a:solidFill>
              <a:srgbClr val="F0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96494" y="2719169"/>
            <a:ext cx="53425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버튼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클릭시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포인트 사용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총 결제 금액에서 할인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03218-BAA6-4725-A34B-45F2FD8192C3}"/>
              </a:ext>
            </a:extLst>
          </p:cNvPr>
          <p:cNvSpPr txBox="1"/>
          <p:nvPr/>
        </p:nvSpPr>
        <p:spPr>
          <a:xfrm>
            <a:off x="752240" y="1431685"/>
            <a:ext cx="618954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포인트 사용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9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 descr="C:\Users\user\Desktop\장바구니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06" y="2991964"/>
            <a:ext cx="19230001" cy="98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617792" y="2218256"/>
            <a:ext cx="757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선택 상품 전체 구매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4AC6A-5644-4F6E-B34C-D4D353E1DC03}"/>
              </a:ext>
            </a:extLst>
          </p:cNvPr>
          <p:cNvSpPr txBox="1"/>
          <p:nvPr/>
        </p:nvSpPr>
        <p:spPr>
          <a:xfrm>
            <a:off x="749140" y="1407889"/>
            <a:ext cx="618954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카트 구매 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2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</a:t>
            </a:r>
          </a:p>
          <a:p>
            <a:endParaRPr lang="en-US" altLang="ko-KR" sz="64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 descr="C:\Users\user\Desktop\4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576" y="1637067"/>
            <a:ext cx="12192000" cy="1141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8277" y="2300713"/>
            <a:ext cx="7502769" cy="245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상품 한 개만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구매할 경우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571500" indent="-571500" algn="ctr">
              <a:buFontTx/>
              <a:buChar char="-"/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IMPORT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성공시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해당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form submit</a:t>
            </a:r>
          </a:p>
        </p:txBody>
      </p:sp>
      <p:pic>
        <p:nvPicPr>
          <p:cNvPr id="11267" name="Picture 3" descr="C:\Users\user\Desktop\한나\페이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6" y="4999541"/>
            <a:ext cx="8088312" cy="807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8A3AB8-B1B0-411D-B9CE-B7DEBC2444F3}"/>
              </a:ext>
            </a:extLst>
          </p:cNvPr>
          <p:cNvSpPr txBox="1"/>
          <p:nvPr/>
        </p:nvSpPr>
        <p:spPr>
          <a:xfrm>
            <a:off x="608482" y="1354099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2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84605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07438" y="3374615"/>
            <a:ext cx="996493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 &amp; OPTION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28106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7">
            <a:extLst>
              <a:ext uri="{FF2B5EF4-FFF2-40B4-BE49-F238E27FC236}">
                <a16:creationId xmlns:a16="http://schemas.microsoft.com/office/drawing/2014/main" id="{A0D8780A-C5DC-4C7F-BB83-32F8B0C8121F}"/>
              </a:ext>
            </a:extLst>
          </p:cNvPr>
          <p:cNvSpPr>
            <a:spLocks/>
          </p:cNvSpPr>
          <p:nvPr/>
        </p:nvSpPr>
        <p:spPr bwMode="auto">
          <a:xfrm>
            <a:off x="19115897" y="4156426"/>
            <a:ext cx="3851672" cy="1924284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E2D8ED33-5F7C-4593-80D0-D7DB735ED94E}"/>
              </a:ext>
            </a:extLst>
          </p:cNvPr>
          <p:cNvSpPr>
            <a:spLocks/>
          </p:cNvSpPr>
          <p:nvPr/>
        </p:nvSpPr>
        <p:spPr bwMode="auto">
          <a:xfrm>
            <a:off x="12222991" y="4157980"/>
            <a:ext cx="3851672" cy="1924284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D1DEA12-625A-47F6-BA92-0DB3383B4718}"/>
              </a:ext>
            </a:extLst>
          </p:cNvPr>
          <p:cNvSpPr>
            <a:spLocks/>
          </p:cNvSpPr>
          <p:nvPr/>
        </p:nvSpPr>
        <p:spPr bwMode="auto">
          <a:xfrm>
            <a:off x="15697788" y="5932482"/>
            <a:ext cx="3851672" cy="1927391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6110" y="1407725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</a:t>
            </a:r>
            <a:r>
              <a:rPr lang="en-US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66110" y="2549328"/>
            <a:ext cx="2417778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구축환경</a:t>
            </a:r>
            <a:endParaRPr lang="en-US" sz="2000" dirty="0">
              <a:solidFill>
                <a:schemeClr val="accent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918440" y="5908717"/>
            <a:ext cx="3848562" cy="1927391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352918" y="4073609"/>
            <a:ext cx="3851672" cy="1924284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8787104" y="5849665"/>
            <a:ext cx="3851672" cy="1927391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918440" y="4017664"/>
            <a:ext cx="3848562" cy="1924284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8787104" y="4073609"/>
            <a:ext cx="3851672" cy="1924284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352918" y="5852772"/>
            <a:ext cx="3851672" cy="1927391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D07FCAE-C7C1-4CAF-9A37-D17BFA49F573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D5699ECB-E325-428A-B3E5-EC8B882FAE85}"/>
              </a:ext>
            </a:extLst>
          </p:cNvPr>
          <p:cNvSpPr>
            <a:spLocks/>
          </p:cNvSpPr>
          <p:nvPr/>
        </p:nvSpPr>
        <p:spPr bwMode="auto">
          <a:xfrm>
            <a:off x="15676807" y="4156426"/>
            <a:ext cx="3851672" cy="1924284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F3F86-735B-4442-8F4C-1D8CEE8ADAAD}"/>
              </a:ext>
            </a:extLst>
          </p:cNvPr>
          <p:cNvSpPr txBox="1"/>
          <p:nvPr/>
        </p:nvSpPr>
        <p:spPr>
          <a:xfrm>
            <a:off x="2569880" y="5406085"/>
            <a:ext cx="2402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Frame</a:t>
            </a:r>
          </a:p>
          <a:p>
            <a:pPr algn="ctr"/>
            <a:r>
              <a:rPr lang="en-US" altLang="ko-KR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work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D52662-8D7F-4ED0-9BC5-14C290F4DB6C}"/>
              </a:ext>
            </a:extLst>
          </p:cNvPr>
          <p:cNvSpPr txBox="1"/>
          <p:nvPr/>
        </p:nvSpPr>
        <p:spPr>
          <a:xfrm>
            <a:off x="6057096" y="5203547"/>
            <a:ext cx="2402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운영</a:t>
            </a:r>
            <a:endParaRPr lang="en-US" altLang="ko-KR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체제</a:t>
            </a:r>
            <a:endParaRPr lang="en-US" altLang="ko-KR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CB6F75-7A02-4DBC-BED3-01E602F70CF5}"/>
              </a:ext>
            </a:extLst>
          </p:cNvPr>
          <p:cNvSpPr txBox="1"/>
          <p:nvPr/>
        </p:nvSpPr>
        <p:spPr>
          <a:xfrm>
            <a:off x="9519534" y="5618782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BACK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CE7DB9-FADE-46D2-97CC-6FE468CC3A29}"/>
              </a:ext>
            </a:extLst>
          </p:cNvPr>
          <p:cNvSpPr txBox="1"/>
          <p:nvPr/>
        </p:nvSpPr>
        <p:spPr>
          <a:xfrm>
            <a:off x="12955421" y="5717833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Front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B04D81-AC79-402D-ACCC-BF0EAFFA1980}"/>
              </a:ext>
            </a:extLst>
          </p:cNvPr>
          <p:cNvSpPr txBox="1"/>
          <p:nvPr/>
        </p:nvSpPr>
        <p:spPr>
          <a:xfrm>
            <a:off x="16352740" y="5717833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4F023B8F-FE4A-4418-A9BB-1A9B00368041}"/>
              </a:ext>
            </a:extLst>
          </p:cNvPr>
          <p:cNvSpPr>
            <a:spLocks/>
          </p:cNvSpPr>
          <p:nvPr/>
        </p:nvSpPr>
        <p:spPr bwMode="auto">
          <a:xfrm>
            <a:off x="19130448" y="6044939"/>
            <a:ext cx="3851672" cy="1927391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70E37A-9D85-4008-9D6F-84000D39896A}"/>
              </a:ext>
            </a:extLst>
          </p:cNvPr>
          <p:cNvSpPr txBox="1"/>
          <p:nvPr/>
        </p:nvSpPr>
        <p:spPr>
          <a:xfrm>
            <a:off x="19811466" y="5764693"/>
            <a:ext cx="240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766F37-BE5F-4C4D-9964-BA913F18E494}"/>
              </a:ext>
            </a:extLst>
          </p:cNvPr>
          <p:cNvSpPr txBox="1"/>
          <p:nvPr/>
        </p:nvSpPr>
        <p:spPr>
          <a:xfrm>
            <a:off x="1948379" y="8338740"/>
            <a:ext cx="3848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cap="all" spc="15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Spring MVC</a:t>
            </a:r>
          </a:p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(Spring boot)</a:t>
            </a: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cap="all" spc="150" dirty="0" err="1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Mybatis</a:t>
            </a:r>
            <a:endParaRPr lang="en-US" altLang="ko-KR" sz="3200" cap="all" spc="150" dirty="0">
              <a:solidFill>
                <a:srgbClr val="F05A5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BootStrap</a:t>
            </a:r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E43E95-1E51-47FC-B39F-3E492120CFD6}"/>
              </a:ext>
            </a:extLst>
          </p:cNvPr>
          <p:cNvSpPr txBox="1"/>
          <p:nvPr/>
        </p:nvSpPr>
        <p:spPr>
          <a:xfrm>
            <a:off x="6027864" y="8421813"/>
            <a:ext cx="31161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window 10 64bit</a:t>
            </a: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MYSQL</a:t>
            </a:r>
          </a:p>
          <a:p>
            <a:pPr algn="ctr"/>
            <a:endParaRPr lang="en-US" altLang="ko-KR" sz="3200" cap="all" spc="150" dirty="0">
              <a:solidFill>
                <a:srgbClr val="F05A5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 err="1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LiNux</a:t>
            </a:r>
            <a:endParaRPr lang="ko-KR" altLang="en-US" sz="3200" dirty="0">
              <a:solidFill>
                <a:srgbClr val="F05A5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086C7B-51B9-4ACE-B3A9-5DFD0FB488D9}"/>
              </a:ext>
            </a:extLst>
          </p:cNvPr>
          <p:cNvSpPr txBox="1"/>
          <p:nvPr/>
        </p:nvSpPr>
        <p:spPr>
          <a:xfrm>
            <a:off x="9376783" y="8475894"/>
            <a:ext cx="3116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cap="all" spc="15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</a:t>
            </a:r>
          </a:p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(JDK1.8)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0BE1DA-5F0A-4BCD-83F4-38EC7433591A}"/>
              </a:ext>
            </a:extLst>
          </p:cNvPr>
          <p:cNvSpPr txBox="1"/>
          <p:nvPr/>
        </p:nvSpPr>
        <p:spPr>
          <a:xfrm>
            <a:off x="12907717" y="8475894"/>
            <a:ext cx="26012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CSS / Js</a:t>
            </a: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Jquery</a:t>
            </a:r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Ajax / </a:t>
            </a:r>
            <a:r>
              <a:rPr lang="en-US" altLang="ko-KR" sz="3200" cap="all" spc="150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endParaRPr lang="ko-KR" altLang="en-US" sz="3200" dirty="0">
              <a:solidFill>
                <a:srgbClr val="FF0000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237DC6-158A-4C43-8062-375D7B675708}"/>
              </a:ext>
            </a:extLst>
          </p:cNvPr>
          <p:cNvSpPr txBox="1"/>
          <p:nvPr/>
        </p:nvSpPr>
        <p:spPr>
          <a:xfrm>
            <a:off x="19603691" y="8390060"/>
            <a:ext cx="3116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Git</a:t>
            </a: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cap="all" spc="150" dirty="0">
                <a:solidFill>
                  <a:srgbClr val="F05A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Maven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A0C3E7-AECF-4DA4-A0A3-1FDC13028E42}"/>
              </a:ext>
            </a:extLst>
          </p:cNvPr>
          <p:cNvSpPr txBox="1"/>
          <p:nvPr/>
        </p:nvSpPr>
        <p:spPr>
          <a:xfrm>
            <a:off x="16262696" y="8475894"/>
            <a:ext cx="3116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도로주소</a:t>
            </a:r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지도</a:t>
            </a:r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소셜 로그인</a:t>
            </a:r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SMS</a:t>
            </a:r>
          </a:p>
          <a:p>
            <a:pPr algn="ctr"/>
            <a:r>
              <a:rPr lang="ko-KR" altLang="en-US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소셜 메일</a:t>
            </a:r>
            <a:endParaRPr lang="en-US" altLang="ko-KR" sz="32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인증번호</a:t>
            </a:r>
            <a:r>
              <a:rPr lang="en-US" altLang="ko-KR" sz="32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44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3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82ECE5F-ACBE-4FCA-9FFB-27FE579DE283}"/>
              </a:ext>
            </a:extLst>
          </p:cNvPr>
          <p:cNvSpPr/>
          <p:nvPr/>
        </p:nvSpPr>
        <p:spPr>
          <a:xfrm>
            <a:off x="21707606" y="479434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1693E7-0172-4DE3-A049-CAD6246EC9FF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A719D55-FE93-46D0-B9AB-925E722B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37" name="Freeform 8">
            <a:extLst>
              <a:ext uri="{FF2B5EF4-FFF2-40B4-BE49-F238E27FC236}">
                <a16:creationId xmlns:a16="http://schemas.microsoft.com/office/drawing/2014/main" id="{9ADB1253-F07A-487E-85ED-91DBF9D6B98A}"/>
              </a:ext>
            </a:extLst>
          </p:cNvPr>
          <p:cNvSpPr>
            <a:spLocks/>
          </p:cNvSpPr>
          <p:nvPr/>
        </p:nvSpPr>
        <p:spPr bwMode="auto">
          <a:xfrm>
            <a:off x="12222991" y="6000477"/>
            <a:ext cx="3851672" cy="1927391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0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8" grpId="0" animBg="1"/>
      <p:bldP spid="39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42" grpId="0" animBg="1"/>
      <p:bldP spid="12" grpId="0"/>
      <p:bldP spid="43" grpId="0"/>
      <p:bldP spid="44" grpId="0"/>
      <p:bldP spid="45" grpId="0"/>
      <p:bldP spid="46" grpId="0"/>
      <p:bldP spid="48" grpId="0" animBg="1"/>
      <p:bldP spid="49" grpId="0"/>
      <p:bldP spid="14" grpId="0"/>
      <p:bldP spid="51" grpId="0"/>
      <p:bldP spid="52" grpId="0"/>
      <p:bldP spid="53" grpId="0"/>
      <p:bldP spid="54" grpId="0"/>
      <p:bldP spid="55" grpId="0"/>
      <p:bldP spid="3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69906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스토어 </a:t>
            </a:r>
            <a:r>
              <a:rPr lang="ko-KR" altLang="en-US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등록시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메뉴 </a:t>
            </a:r>
            <a:r>
              <a:rPr lang="ko-KR" altLang="en-US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프리셋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&amp; options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2DCE2E-E098-4F2D-A273-11425E1F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28" y="2194826"/>
            <a:ext cx="7387340" cy="112416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233C71-E0C5-491D-9D38-C0049EAF0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499" y="2194826"/>
            <a:ext cx="12306351" cy="42463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48892A-F767-481F-AEBC-16D1BA1FA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84" y="7524225"/>
            <a:ext cx="9223664" cy="528021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2F695C-A018-4E1E-9119-97ABBE7FFD63}"/>
              </a:ext>
            </a:extLst>
          </p:cNvPr>
          <p:cNvSpPr/>
          <p:nvPr/>
        </p:nvSpPr>
        <p:spPr>
          <a:xfrm>
            <a:off x="14550570" y="5711087"/>
            <a:ext cx="5649357" cy="4070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B2088C-0D52-4662-A27A-5D3E7D01DBA4}"/>
              </a:ext>
            </a:extLst>
          </p:cNvPr>
          <p:cNvCxnSpPr>
            <a:cxnSpLocks/>
          </p:cNvCxnSpPr>
          <p:nvPr/>
        </p:nvCxnSpPr>
        <p:spPr>
          <a:xfrm flipH="1">
            <a:off x="14639917" y="6166739"/>
            <a:ext cx="217283" cy="164888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3454DB-71B3-4C80-ADB8-EBFCAEEB108B}"/>
              </a:ext>
            </a:extLst>
          </p:cNvPr>
          <p:cNvSpPr/>
          <p:nvPr/>
        </p:nvSpPr>
        <p:spPr>
          <a:xfrm>
            <a:off x="13979316" y="7864200"/>
            <a:ext cx="1964495" cy="40708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D451A9-E469-49DA-AF96-49DF0D74A04B}"/>
              </a:ext>
            </a:extLst>
          </p:cNvPr>
          <p:cNvSpPr txBox="1"/>
          <p:nvPr/>
        </p:nvSpPr>
        <p:spPr>
          <a:xfrm>
            <a:off x="14550570" y="6441158"/>
            <a:ext cx="8942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Jsp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 </a:t>
            </a:r>
            <a:r>
              <a:rPr lang="en-US" altLang="ko-KR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menuP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체크박스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배열로 받아 </a:t>
            </a:r>
            <a:r>
              <a:rPr lang="ko-KR" altLang="en-US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파싱하여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insert</a:t>
            </a:r>
            <a:endParaRPr lang="ko-KR" altLang="en-US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7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297664"/>
            <a:ext cx="5946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인서트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125" y="12434437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3" y="31277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&amp; options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2B4A39-4E9C-4BA6-9836-D9835D3B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3" y="2043632"/>
            <a:ext cx="6627676" cy="112007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99C786-F7BF-4C52-AFCF-2D37F1B32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62" y="2583680"/>
            <a:ext cx="6268129" cy="3336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4D4CED-B37D-47B5-85DB-0D00F2E19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17" y="8513301"/>
            <a:ext cx="5702359" cy="474878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D322E7-C6DC-4582-A8E5-66E987DCE0E4}"/>
              </a:ext>
            </a:extLst>
          </p:cNvPr>
          <p:cNvSpPr/>
          <p:nvPr/>
        </p:nvSpPr>
        <p:spPr>
          <a:xfrm>
            <a:off x="2488889" y="8229600"/>
            <a:ext cx="2149613" cy="157941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CE535F-731B-464A-BB75-4E7D24C2DFEF}"/>
              </a:ext>
            </a:extLst>
          </p:cNvPr>
          <p:cNvSpPr/>
          <p:nvPr/>
        </p:nvSpPr>
        <p:spPr>
          <a:xfrm>
            <a:off x="1183705" y="10181116"/>
            <a:ext cx="3754056" cy="28532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CD6E2F0-F794-4E56-BD2A-9695B8BF2B98}"/>
              </a:ext>
            </a:extLst>
          </p:cNvPr>
          <p:cNvCxnSpPr>
            <a:cxnSpLocks/>
          </p:cNvCxnSpPr>
          <p:nvPr/>
        </p:nvCxnSpPr>
        <p:spPr>
          <a:xfrm flipV="1">
            <a:off x="4623168" y="4705161"/>
            <a:ext cx="3454994" cy="355743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BA08371-D787-4E89-B11D-77A71D314618}"/>
              </a:ext>
            </a:extLst>
          </p:cNvPr>
          <p:cNvCxnSpPr>
            <a:cxnSpLocks/>
          </p:cNvCxnSpPr>
          <p:nvPr/>
        </p:nvCxnSpPr>
        <p:spPr>
          <a:xfrm flipV="1">
            <a:off x="4902701" y="9971133"/>
            <a:ext cx="2908680" cy="2498653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4F9276B-89EB-4923-96C4-F51A270F21F4}"/>
              </a:ext>
            </a:extLst>
          </p:cNvPr>
          <p:cNvSpPr txBox="1"/>
          <p:nvPr/>
        </p:nvSpPr>
        <p:spPr>
          <a:xfrm>
            <a:off x="8078162" y="1368743"/>
            <a:ext cx="8942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메뉴마다 옵션을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다르게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추가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AAE23-4BC0-44BD-8BA1-2E251DB3E656}"/>
              </a:ext>
            </a:extLst>
          </p:cNvPr>
          <p:cNvSpPr txBox="1"/>
          <p:nvPr/>
        </p:nvSpPr>
        <p:spPr>
          <a:xfrm>
            <a:off x="6945403" y="7607234"/>
            <a:ext cx="8942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이미지 </a:t>
            </a:r>
            <a:r>
              <a:rPr lang="ko-KR" altLang="en-US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추가시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미리보기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7D7A104-B01E-4EC9-9F56-52DE61D46B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8"/>
          <a:stretch/>
        </p:blipFill>
        <p:spPr>
          <a:xfrm>
            <a:off x="14294612" y="8537655"/>
            <a:ext cx="7554546" cy="473945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8A9B2AA-8C6B-4802-B94B-44D87C316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928" y="2142176"/>
            <a:ext cx="7170150" cy="338660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4595583-ED62-4209-A5B7-FED09AF97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572" y="5632333"/>
            <a:ext cx="6268129" cy="23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497827"/>
            <a:ext cx="5946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카테고리별 메뉴 리스트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3" y="367412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&amp; options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FE6255-5DE7-4D99-B8E9-5C145C8C26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6448" r="7382" b="2624"/>
          <a:stretch/>
        </p:blipFill>
        <p:spPr>
          <a:xfrm>
            <a:off x="935930" y="2493400"/>
            <a:ext cx="8981000" cy="48328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9E22A4-7267-4B42-9482-CBCB2D7CC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t="2506" r="7375" b="6380"/>
          <a:stretch/>
        </p:blipFill>
        <p:spPr>
          <a:xfrm>
            <a:off x="933965" y="7326290"/>
            <a:ext cx="8926987" cy="62294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D1CAA2-774C-4ABE-BC1E-913CD82D3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62" y="3454978"/>
            <a:ext cx="12505361" cy="45782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D0BB30-674D-4AFF-9FBB-AD39E05B36B1}"/>
              </a:ext>
            </a:extLst>
          </p:cNvPr>
          <p:cNvSpPr/>
          <p:nvPr/>
        </p:nvSpPr>
        <p:spPr>
          <a:xfrm>
            <a:off x="15646097" y="6857999"/>
            <a:ext cx="4271198" cy="4682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77FED06-0362-4AD3-B2CE-073A5C6A60ED}"/>
              </a:ext>
            </a:extLst>
          </p:cNvPr>
          <p:cNvCxnSpPr>
            <a:cxnSpLocks/>
          </p:cNvCxnSpPr>
          <p:nvPr/>
        </p:nvCxnSpPr>
        <p:spPr>
          <a:xfrm flipH="1">
            <a:off x="15646097" y="7459041"/>
            <a:ext cx="877883" cy="138252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D508ED9-DB49-4CC0-9F55-19A56D0E805E}"/>
              </a:ext>
            </a:extLst>
          </p:cNvPr>
          <p:cNvSpPr txBox="1"/>
          <p:nvPr/>
        </p:nvSpPr>
        <p:spPr>
          <a:xfrm>
            <a:off x="11806431" y="9075420"/>
            <a:ext cx="8942135" cy="16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스토어별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카테고리별로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4680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449119"/>
            <a:ext cx="5946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</a:t>
            </a:r>
            <a:r>
              <a:rPr lang="ko-KR" altLang="en-US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셀렉트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&amp; options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A960A-333F-4AC3-BD9F-53A41D42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9" y="2864892"/>
            <a:ext cx="10515600" cy="7429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4EC51D-63AA-42B3-A041-51014C944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530" y="1852750"/>
            <a:ext cx="10751127" cy="6469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E43E85-6220-4736-9550-4154C181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529" y="8396626"/>
            <a:ext cx="10751128" cy="257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189" y="1326735"/>
            <a:ext cx="5946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수정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 err="1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&amp; options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68BC3C-E006-41B5-9E33-DB38903A0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3" y="2452861"/>
            <a:ext cx="6000828" cy="562711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35215C-AD22-4C6D-9F70-61633C4B461D}"/>
              </a:ext>
            </a:extLst>
          </p:cNvPr>
          <p:cNvSpPr/>
          <p:nvPr/>
        </p:nvSpPr>
        <p:spPr>
          <a:xfrm>
            <a:off x="3281081" y="4387000"/>
            <a:ext cx="1810871" cy="63270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E24CE3-5C79-44AB-90D2-E1EBB2CA8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93" y="8205559"/>
            <a:ext cx="6569946" cy="54707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703B07-ECE2-4825-8F85-A00BBBB55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70" y="2166855"/>
            <a:ext cx="9730462" cy="110774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6DF6A5-D596-40AB-A3E5-076C24524065}"/>
              </a:ext>
            </a:extLst>
          </p:cNvPr>
          <p:cNvSpPr txBox="1"/>
          <p:nvPr/>
        </p:nvSpPr>
        <p:spPr>
          <a:xfrm>
            <a:off x="15374181" y="3437030"/>
            <a:ext cx="8942135" cy="245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옵션삭제 버튼을 누르면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Display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none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으로 변경과 동시에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rmopt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라는 클래스를 추가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F78543-D392-4AFC-9700-1D7C2E69DED5}"/>
              </a:ext>
            </a:extLst>
          </p:cNvPr>
          <p:cNvSpPr/>
          <p:nvPr/>
        </p:nvSpPr>
        <p:spPr>
          <a:xfrm>
            <a:off x="8895171" y="3707954"/>
            <a:ext cx="6001236" cy="6985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D7FCD87-C113-4CDE-A4ED-6F08A8FEC2B8}"/>
              </a:ext>
            </a:extLst>
          </p:cNvPr>
          <p:cNvCxnSpPr>
            <a:cxnSpLocks/>
          </p:cNvCxnSpPr>
          <p:nvPr/>
        </p:nvCxnSpPr>
        <p:spPr>
          <a:xfrm>
            <a:off x="13018684" y="4404929"/>
            <a:ext cx="3207434" cy="48980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0C1968-5BF8-4079-81F3-C8A8D0A58493}"/>
              </a:ext>
            </a:extLst>
          </p:cNvPr>
          <p:cNvSpPr txBox="1"/>
          <p:nvPr/>
        </p:nvSpPr>
        <p:spPr>
          <a:xfrm>
            <a:off x="14163294" y="8994600"/>
            <a:ext cx="9558437" cy="2454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수정이 완전히 끝나면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rmopt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클래스를 가진 옵션의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value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Ajax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</a:t>
            </a:r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moptDelete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전송해서 옵션 삭제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E528478-ADDE-464F-8EA7-A5369D071466}"/>
              </a:ext>
            </a:extLst>
          </p:cNvPr>
          <p:cNvCxnSpPr>
            <a:cxnSpLocks/>
          </p:cNvCxnSpPr>
          <p:nvPr/>
        </p:nvCxnSpPr>
        <p:spPr>
          <a:xfrm>
            <a:off x="4538751" y="5037635"/>
            <a:ext cx="338049" cy="4230743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0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440824"/>
            <a:ext cx="75587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</a:t>
            </a:r>
            <a:r>
              <a:rPr lang="ko-KR" altLang="en-US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완료시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주문목록 생성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86401B-D7A3-4B74-B9A0-266E97CA8019}"/>
              </a:ext>
            </a:extLst>
          </p:cNvPr>
          <p:cNvSpPr txBox="1"/>
          <p:nvPr/>
        </p:nvSpPr>
        <p:spPr>
          <a:xfrm>
            <a:off x="8820041" y="2391945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주문목록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1300FC-34F0-4E19-B24B-8FF43088C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45" y="4415434"/>
            <a:ext cx="8936182" cy="6057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014F14-3B65-4620-8462-449232E8606D}"/>
              </a:ext>
            </a:extLst>
          </p:cNvPr>
          <p:cNvSpPr txBox="1"/>
          <p:nvPr/>
        </p:nvSpPr>
        <p:spPr>
          <a:xfrm>
            <a:off x="-858718" y="3242866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주문자 정보 생성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DA8302-F5CA-4F80-A76B-9DEC0D917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881" y="3332172"/>
            <a:ext cx="10162866" cy="85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344522"/>
            <a:ext cx="75587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결제 </a:t>
            </a:r>
            <a:r>
              <a:rPr lang="ko-KR" altLang="en-US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완료시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주문목록 생성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14F14-3B65-4620-8462-449232E8606D}"/>
              </a:ext>
            </a:extLst>
          </p:cNvPr>
          <p:cNvSpPr txBox="1"/>
          <p:nvPr/>
        </p:nvSpPr>
        <p:spPr>
          <a:xfrm>
            <a:off x="120881" y="2456435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en-US" altLang="ko-KR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CartVO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 </a:t>
            </a:r>
            <a:r>
              <a:rPr lang="en-US" altLang="ko-KR" sz="40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MenuVO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정보 업데이트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F3DFF-3F3E-4C71-8702-706B301D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7" y="3552166"/>
            <a:ext cx="10903441" cy="91485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C5D0DA-A684-4054-8660-1EEE1EF167A1}"/>
              </a:ext>
            </a:extLst>
          </p:cNvPr>
          <p:cNvSpPr/>
          <p:nvPr/>
        </p:nvSpPr>
        <p:spPr>
          <a:xfrm>
            <a:off x="4006735" y="3798661"/>
            <a:ext cx="1334752" cy="55413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2E86CC-6C41-4F64-BDF7-E6A2382F9085}"/>
              </a:ext>
            </a:extLst>
          </p:cNvPr>
          <p:cNvCxnSpPr>
            <a:cxnSpLocks/>
          </p:cNvCxnSpPr>
          <p:nvPr/>
        </p:nvCxnSpPr>
        <p:spPr>
          <a:xfrm>
            <a:off x="5372793" y="4352794"/>
            <a:ext cx="7996843" cy="111313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B649E6-17DE-4CBB-9597-7641198E858C}"/>
              </a:ext>
            </a:extLst>
          </p:cNvPr>
          <p:cNvSpPr txBox="1"/>
          <p:nvPr/>
        </p:nvSpPr>
        <p:spPr>
          <a:xfrm>
            <a:off x="13016606" y="10235360"/>
            <a:ext cx="926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주문한 메뉴 수량 마이너스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AD636C-7198-455C-90D5-B79955176949}"/>
              </a:ext>
            </a:extLst>
          </p:cNvPr>
          <p:cNvSpPr/>
          <p:nvPr/>
        </p:nvSpPr>
        <p:spPr>
          <a:xfrm>
            <a:off x="1959647" y="8522905"/>
            <a:ext cx="9301328" cy="412151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C8FB79-E64D-4D35-ACDF-D266F17CFC24}"/>
              </a:ext>
            </a:extLst>
          </p:cNvPr>
          <p:cNvCxnSpPr>
            <a:cxnSpLocks/>
          </p:cNvCxnSpPr>
          <p:nvPr/>
        </p:nvCxnSpPr>
        <p:spPr>
          <a:xfrm>
            <a:off x="11271239" y="10345440"/>
            <a:ext cx="2355273" cy="213086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941D82-D5D1-4263-AB16-EC9B16CE7811}"/>
              </a:ext>
            </a:extLst>
          </p:cNvPr>
          <p:cNvSpPr txBox="1"/>
          <p:nvPr/>
        </p:nvSpPr>
        <p:spPr>
          <a:xfrm>
            <a:off x="13016606" y="5142763"/>
            <a:ext cx="926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orderList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Join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할 컬럼 업데이트</a:t>
            </a:r>
          </a:p>
        </p:txBody>
      </p:sp>
    </p:spTree>
    <p:extLst>
      <p:ext uri="{BB962C8B-B14F-4D97-AF65-F5344CB8AC3E}">
        <p14:creationId xmlns:p14="http://schemas.microsoft.com/office/powerpoint/2010/main" val="4019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022" y="1329894"/>
            <a:ext cx="75587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오더리스트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점주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8AB35-CAFA-4612-9E86-49E3A0DF3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57" b="3322"/>
          <a:stretch/>
        </p:blipFill>
        <p:spPr>
          <a:xfrm>
            <a:off x="703315" y="3134132"/>
            <a:ext cx="5918401" cy="3632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7338F-34B6-478A-8143-1A3C8F0EF8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2" t="72006" r="-1898" b="14774"/>
          <a:stretch/>
        </p:blipFill>
        <p:spPr>
          <a:xfrm>
            <a:off x="14349506" y="863329"/>
            <a:ext cx="4953007" cy="13632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6EFA14-4A42-4ECC-B0ED-2D5FC3A52F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t="3477" r="5120" b="4529"/>
          <a:stretch/>
        </p:blipFill>
        <p:spPr>
          <a:xfrm>
            <a:off x="16906671" y="7610450"/>
            <a:ext cx="6625751" cy="39623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3E3760-FC4F-4CDB-8B89-63D28631DEC5}"/>
              </a:ext>
            </a:extLst>
          </p:cNvPr>
          <p:cNvSpPr txBox="1"/>
          <p:nvPr/>
        </p:nvSpPr>
        <p:spPr>
          <a:xfrm>
            <a:off x="12609908" y="6624065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완료 목록으로 이동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EA735-4CFF-4BE9-B70B-E1FDC55D888D}"/>
              </a:ext>
            </a:extLst>
          </p:cNvPr>
          <p:cNvSpPr txBox="1"/>
          <p:nvPr/>
        </p:nvSpPr>
        <p:spPr>
          <a:xfrm>
            <a:off x="6290497" y="960562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제조 완료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클릭시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문자발송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(SMS API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03127C7-98D3-42CE-A66D-A028D6819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25" y="3118519"/>
            <a:ext cx="7224633" cy="87104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5F912-9587-47EE-B4E0-5A50FF85AF4A}"/>
              </a:ext>
            </a:extLst>
          </p:cNvPr>
          <p:cNvSpPr/>
          <p:nvPr/>
        </p:nvSpPr>
        <p:spPr>
          <a:xfrm flipH="1">
            <a:off x="7410434" y="3160773"/>
            <a:ext cx="7100623" cy="518792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85966B-05B2-45D5-8F21-390C7DEC0425}"/>
              </a:ext>
            </a:extLst>
          </p:cNvPr>
          <p:cNvSpPr/>
          <p:nvPr/>
        </p:nvSpPr>
        <p:spPr>
          <a:xfrm flipH="1">
            <a:off x="7410433" y="8625877"/>
            <a:ext cx="7100621" cy="301802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582CE5F-E7DC-42C9-8897-81D446E7C74C}"/>
              </a:ext>
            </a:extLst>
          </p:cNvPr>
          <p:cNvCxnSpPr>
            <a:cxnSpLocks/>
          </p:cNvCxnSpPr>
          <p:nvPr/>
        </p:nvCxnSpPr>
        <p:spPr>
          <a:xfrm flipH="1">
            <a:off x="5777322" y="4092051"/>
            <a:ext cx="1633112" cy="204371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4FA1DA9-C23B-42E6-AAE9-81D29B9E35E5}"/>
              </a:ext>
            </a:extLst>
          </p:cNvPr>
          <p:cNvCxnSpPr>
            <a:cxnSpLocks/>
          </p:cNvCxnSpPr>
          <p:nvPr/>
        </p:nvCxnSpPr>
        <p:spPr>
          <a:xfrm flipV="1">
            <a:off x="14698715" y="9000565"/>
            <a:ext cx="4951920" cy="43831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5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2269" y="1333446"/>
            <a:ext cx="75587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SMS API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CDB412-04AA-4C57-99BA-122FC5BB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19" y="1641222"/>
            <a:ext cx="14754774" cy="116980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8FC5A2-7CAD-4549-9F42-0A6282DF785D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267397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A98014-3B69-4D8C-B6AE-9642C212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0" y="3410194"/>
            <a:ext cx="9239250" cy="40098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87CE70-5F8F-4801-BCCF-D84B05D8E80C}"/>
              </a:ext>
            </a:extLst>
          </p:cNvPr>
          <p:cNvSpPr txBox="1"/>
          <p:nvPr/>
        </p:nvSpPr>
        <p:spPr>
          <a:xfrm>
            <a:off x="-266007" y="2194826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고객별 사용금액 컬럼 업데이트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1199F5-9529-4F98-A223-DBF8D5E3D6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5728"/>
          <a:stretch/>
        </p:blipFill>
        <p:spPr>
          <a:xfrm>
            <a:off x="12192000" y="3159182"/>
            <a:ext cx="10828799" cy="98453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C83557-1924-49B2-BE13-0095104E26DB}"/>
              </a:ext>
            </a:extLst>
          </p:cNvPr>
          <p:cNvSpPr txBox="1"/>
          <p:nvPr/>
        </p:nvSpPr>
        <p:spPr>
          <a:xfrm>
            <a:off x="9626138" y="2194826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포인트 적립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A2E0E0-BE39-43D3-9202-5B4C014BC5FA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C9C2E-97BE-47F1-8444-CDD02F1F38C0}"/>
              </a:ext>
            </a:extLst>
          </p:cNvPr>
          <p:cNvSpPr txBox="1"/>
          <p:nvPr/>
        </p:nvSpPr>
        <p:spPr>
          <a:xfrm>
            <a:off x="662269" y="1325532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Point &amp; Total Amount</a:t>
            </a:r>
          </a:p>
        </p:txBody>
      </p:sp>
    </p:spTree>
    <p:extLst>
      <p:ext uri="{BB962C8B-B14F-4D97-AF65-F5344CB8AC3E}">
        <p14:creationId xmlns:p14="http://schemas.microsoft.com/office/powerpoint/2010/main" val="10795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84605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68518" y="3464262"/>
            <a:ext cx="1128980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</a:t>
            </a:r>
            <a:r>
              <a:rPr lang="ko-KR" altLang="en-US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of</a:t>
            </a:r>
            <a:r>
              <a:rPr lang="ko-KR" altLang="en-US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46757" y="5235790"/>
            <a:ext cx="491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ER</a:t>
            </a:r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DIAGRAM</a:t>
            </a:r>
            <a:endParaRPr lang="ko-KR" altLang="en-US" sz="5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1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7CE70-5F8F-4801-BCCF-D84B05D8E80C}"/>
              </a:ext>
            </a:extLst>
          </p:cNvPr>
          <p:cNvSpPr txBox="1"/>
          <p:nvPr/>
        </p:nvSpPr>
        <p:spPr>
          <a:xfrm>
            <a:off x="471394" y="2377972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마이페이지 포인트 내역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AD6C4B-6BE0-429E-B5BE-9193ADF7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63" y="3677690"/>
            <a:ext cx="5924712" cy="4269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E5C0E4-6446-4BC6-8DF8-99FF62C53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72" y="3309181"/>
            <a:ext cx="9846377" cy="92755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7FC99-869C-4321-8996-6397376CFCC5}"/>
              </a:ext>
            </a:extLst>
          </p:cNvPr>
          <p:cNvSpPr txBox="1"/>
          <p:nvPr/>
        </p:nvSpPr>
        <p:spPr>
          <a:xfrm>
            <a:off x="10775599" y="2135691"/>
            <a:ext cx="923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포인트 적립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&amp;</a:t>
            </a:r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 내용상세페이지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910BDC5-3C0D-471E-9275-BEE3959F2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56" y="8196228"/>
            <a:ext cx="9583407" cy="5048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0B027C-D006-44CC-BE5A-A6D27FA6C6E4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all" spc="150" normalizeH="0" baseline="0" noProof="0" dirty="0">
                <a:ln>
                  <a:noFill/>
                </a:ln>
                <a:solidFill>
                  <a:srgbClr val="F05A50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A0059B-C4FF-4112-A306-740C750EB777}"/>
              </a:ext>
            </a:extLst>
          </p:cNvPr>
          <p:cNvSpPr txBox="1"/>
          <p:nvPr/>
        </p:nvSpPr>
        <p:spPr>
          <a:xfrm>
            <a:off x="662269" y="1325532"/>
            <a:ext cx="64752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Point &amp; Total Amount</a:t>
            </a:r>
          </a:p>
        </p:txBody>
      </p:sp>
    </p:spTree>
    <p:extLst>
      <p:ext uri="{BB962C8B-B14F-4D97-AF65-F5344CB8AC3E}">
        <p14:creationId xmlns:p14="http://schemas.microsoft.com/office/powerpoint/2010/main" val="4448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0051" y="3374615"/>
            <a:ext cx="82723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 &amp; POS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19076894" y="5235790"/>
            <a:ext cx="488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24536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매장 등록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25CF087D-6B1A-432E-8847-91FBA6C73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r="23112"/>
          <a:stretch/>
        </p:blipFill>
        <p:spPr>
          <a:xfrm>
            <a:off x="700915" y="2436957"/>
            <a:ext cx="10857508" cy="102074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1F6297-4782-4200-B0EF-2305A63B5B23}"/>
              </a:ext>
            </a:extLst>
          </p:cNvPr>
          <p:cNvSpPr/>
          <p:nvPr/>
        </p:nvSpPr>
        <p:spPr>
          <a:xfrm>
            <a:off x="2940424" y="5782237"/>
            <a:ext cx="6149788" cy="15329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29121-371C-4339-823C-36C0004886F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9090212" y="6548719"/>
            <a:ext cx="2859941" cy="4026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0CD6337-1471-49A9-A233-A7AF3690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153" y="1108187"/>
            <a:ext cx="10044052" cy="116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B1F1BB1E-B0DD-4E90-AF03-CBFBF89EE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r="23112"/>
          <a:stretch/>
        </p:blipFill>
        <p:spPr>
          <a:xfrm>
            <a:off x="700915" y="2436957"/>
            <a:ext cx="10857508" cy="10207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553" y="1282383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도로명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altLang="ko-KR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9FC4E08-9194-42BD-AF04-802DE4610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80" y="3442447"/>
            <a:ext cx="9530853" cy="918447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983348-81CE-47EB-B30D-50178417D6EE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9036425" y="8034685"/>
            <a:ext cx="3152455" cy="127964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BDE21E-22C1-414B-8B92-E5D3455BC3AC}"/>
              </a:ext>
            </a:extLst>
          </p:cNvPr>
          <p:cNvSpPr/>
          <p:nvPr/>
        </p:nvSpPr>
        <p:spPr>
          <a:xfrm>
            <a:off x="2940425" y="8534404"/>
            <a:ext cx="6096000" cy="155985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 descr="나이프이(가) 표시된 사진&#10;&#10;자동 생성된 설명">
            <a:extLst>
              <a:ext uri="{FF2B5EF4-FFF2-40B4-BE49-F238E27FC236}">
                <a16:creationId xmlns:a16="http://schemas.microsoft.com/office/drawing/2014/main" id="{8BC02C45-02F1-4668-B187-1693117EB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80" y="772011"/>
            <a:ext cx="11343543" cy="22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30248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도로명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API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9FC4E08-9194-42BD-AF04-802DE461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09" y="2450163"/>
            <a:ext cx="9640757" cy="102870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ABB27A-2538-4FF6-ABF7-32534CEF2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8" y="2474526"/>
            <a:ext cx="11343543" cy="1559138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E49186A2-257B-4A8F-AD96-0DBCBFDFC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48" y="4313364"/>
            <a:ext cx="8582414" cy="83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3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7524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스토어 리스트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BEB92221-D035-4921-9878-AF7ED1332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2" r="1133"/>
          <a:stretch/>
        </p:blipFill>
        <p:spPr>
          <a:xfrm>
            <a:off x="590553" y="3610197"/>
            <a:ext cx="10885863" cy="6086567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0925ABA-F29D-40C7-9A99-9A2185340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807" y="2826875"/>
            <a:ext cx="10864386" cy="857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111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매장 상세정보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5EF8840-54D9-4B1E-86C1-243D6C83E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9"/>
          <a:stretch/>
        </p:blipFill>
        <p:spPr>
          <a:xfrm>
            <a:off x="3238392" y="2886670"/>
            <a:ext cx="17236996" cy="88840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8877A2-7D4A-41BC-A19B-456DB17747FD}"/>
              </a:ext>
            </a:extLst>
          </p:cNvPr>
          <p:cNvSpPr/>
          <p:nvPr/>
        </p:nvSpPr>
        <p:spPr>
          <a:xfrm>
            <a:off x="18915529" y="2953461"/>
            <a:ext cx="896472" cy="75792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EC7061-7127-467A-AF8B-7115FE738517}"/>
              </a:ext>
            </a:extLst>
          </p:cNvPr>
          <p:cNvSpPr/>
          <p:nvPr/>
        </p:nvSpPr>
        <p:spPr>
          <a:xfrm>
            <a:off x="3576916" y="4733367"/>
            <a:ext cx="1201271" cy="108433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A45DE0A6-EB0D-4C2B-B78B-E9DCDC2F35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b="53481"/>
          <a:stretch/>
        </p:blipFill>
        <p:spPr>
          <a:xfrm>
            <a:off x="9627984" y="365359"/>
            <a:ext cx="9744745" cy="20269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236ED3-24DB-4420-A2B2-9B515A49F430}"/>
              </a:ext>
            </a:extLst>
          </p:cNvPr>
          <p:cNvSpPr txBox="1"/>
          <p:nvPr/>
        </p:nvSpPr>
        <p:spPr>
          <a:xfrm>
            <a:off x="19042120" y="1866550"/>
            <a:ext cx="313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영업 시작 버튼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67E639-D38D-4C0E-B0CE-85CBE012FFA3}"/>
              </a:ext>
            </a:extLst>
          </p:cNvPr>
          <p:cNvSpPr txBox="1"/>
          <p:nvPr/>
        </p:nvSpPr>
        <p:spPr>
          <a:xfrm>
            <a:off x="1262905" y="3860779"/>
            <a:ext cx="3515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스토어 업데이트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메뉴 수정</a:t>
            </a:r>
          </a:p>
        </p:txBody>
      </p:sp>
    </p:spTree>
    <p:extLst>
      <p:ext uri="{BB962C8B-B14F-4D97-AF65-F5344CB8AC3E}">
        <p14:creationId xmlns:p14="http://schemas.microsoft.com/office/powerpoint/2010/main" val="16242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1110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재고관리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85EF8840-54D9-4B1E-86C1-243D6C83E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5" t="28961" r="24696" b="12722"/>
          <a:stretch/>
        </p:blipFill>
        <p:spPr>
          <a:xfrm>
            <a:off x="1439694" y="2849148"/>
            <a:ext cx="6885156" cy="8920748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20002D0-00A3-48FA-A027-B87867EFA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16" y="347910"/>
            <a:ext cx="13013442" cy="63460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DCEC9B-585E-466E-82E5-B60DC514D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32" y="6131387"/>
            <a:ext cx="10742258" cy="72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79079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스토어 업데이트</a:t>
            </a:r>
            <a:endParaRPr lang="en-US" sz="4000" cap="all" spc="15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3A098C6-BCAF-4379-BFB6-2456CDB11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6" t="10628" r="30818"/>
          <a:stretch/>
        </p:blipFill>
        <p:spPr>
          <a:xfrm>
            <a:off x="851578" y="2194826"/>
            <a:ext cx="8214450" cy="1074296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3C75722-E1AC-4BE9-AFB3-742968492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487" y="1127019"/>
            <a:ext cx="9528828" cy="118107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4B4FBC-86B0-4C45-863D-228AEBE2CE6A}"/>
              </a:ext>
            </a:extLst>
          </p:cNvPr>
          <p:cNvSpPr/>
          <p:nvPr/>
        </p:nvSpPr>
        <p:spPr>
          <a:xfrm>
            <a:off x="11614826" y="5350213"/>
            <a:ext cx="8054502" cy="65011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68CC-6D71-4193-A1E9-4C40112F8D60}"/>
              </a:ext>
            </a:extLst>
          </p:cNvPr>
          <p:cNvSpPr txBox="1"/>
          <p:nvPr/>
        </p:nvSpPr>
        <p:spPr>
          <a:xfrm>
            <a:off x="20019518" y="5564812"/>
            <a:ext cx="3682752" cy="16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로고를 등록하지 않았으면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insert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0A9A3-CC46-4ABF-AE14-5B58D984CD12}"/>
              </a:ext>
            </a:extLst>
          </p:cNvPr>
          <p:cNvSpPr txBox="1"/>
          <p:nvPr/>
        </p:nvSpPr>
        <p:spPr>
          <a:xfrm>
            <a:off x="19821728" y="9063526"/>
            <a:ext cx="4069402" cy="16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등록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했었다면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기존 파일 불러오기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7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451659" cy="61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폐점 신청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점주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A949A795-E1FC-4237-B29A-4C4E6A210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4" r="85690" b="18006"/>
          <a:stretch/>
        </p:blipFill>
        <p:spPr>
          <a:xfrm>
            <a:off x="682689" y="2778255"/>
            <a:ext cx="2953682" cy="79264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FD7D5C-6671-47A6-9C62-FBB098A3B7B3}"/>
              </a:ext>
            </a:extLst>
          </p:cNvPr>
          <p:cNvSpPr/>
          <p:nvPr/>
        </p:nvSpPr>
        <p:spPr>
          <a:xfrm>
            <a:off x="1002515" y="6152151"/>
            <a:ext cx="1559859" cy="69688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7D15698-4860-44CC-80E2-B0C4D669D8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9" t="10096" r="38139" b="31450"/>
          <a:stretch/>
        </p:blipFill>
        <p:spPr>
          <a:xfrm>
            <a:off x="3915267" y="2780616"/>
            <a:ext cx="4876801" cy="7926400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4E4970C-BCC8-4734-898E-2768AB4B81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r="88218" b="26021"/>
          <a:stretch/>
        </p:blipFill>
        <p:spPr>
          <a:xfrm>
            <a:off x="18597188" y="2630342"/>
            <a:ext cx="2850942" cy="774050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9425DBD-188E-48EB-A09B-7BE8157B7B0F}"/>
              </a:ext>
            </a:extLst>
          </p:cNvPr>
          <p:cNvSpPr/>
          <p:nvPr/>
        </p:nvSpPr>
        <p:spPr>
          <a:xfrm>
            <a:off x="15179308" y="5118844"/>
            <a:ext cx="2514240" cy="1918444"/>
          </a:xfrm>
          <a:prstGeom prst="rightArrow">
            <a:avLst/>
          </a:prstGeom>
          <a:solidFill>
            <a:srgbClr val="F0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018CA-C689-462C-9B42-9AD3827D21E2}"/>
              </a:ext>
            </a:extLst>
          </p:cNvPr>
          <p:cNvSpPr txBox="1"/>
          <p:nvPr/>
        </p:nvSpPr>
        <p:spPr>
          <a:xfrm>
            <a:off x="14777954" y="7445182"/>
            <a:ext cx="324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 </a:t>
            </a:r>
            <a:endParaRPr lang="en-US" altLang="ko-KR" sz="4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승인 필요</a:t>
            </a:r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DE8DC847-8BBE-4C79-BA7E-D2D48C1A00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5" r="84926" b="29098"/>
          <a:stretch/>
        </p:blipFill>
        <p:spPr>
          <a:xfrm>
            <a:off x="9413776" y="2873564"/>
            <a:ext cx="3652758" cy="774050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ADFE04-6A8C-4489-9985-01CFF0C23D76}"/>
              </a:ext>
            </a:extLst>
          </p:cNvPr>
          <p:cNvSpPr/>
          <p:nvPr/>
        </p:nvSpPr>
        <p:spPr>
          <a:xfrm>
            <a:off x="5324879" y="8814664"/>
            <a:ext cx="1559859" cy="69688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53286-27F5-4AAA-B58E-2A5E8FB028E0}"/>
              </a:ext>
            </a:extLst>
          </p:cNvPr>
          <p:cNvSpPr/>
          <p:nvPr/>
        </p:nvSpPr>
        <p:spPr>
          <a:xfrm>
            <a:off x="9977554" y="6044569"/>
            <a:ext cx="1559859" cy="69688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0C429B9-DDDE-46BC-B1A7-748AEB16CA98}"/>
              </a:ext>
            </a:extLst>
          </p:cNvPr>
          <p:cNvCxnSpPr>
            <a:stCxn id="2" idx="3"/>
            <a:endCxn id="25" idx="1"/>
          </p:cNvCxnSpPr>
          <p:nvPr/>
        </p:nvCxnSpPr>
        <p:spPr>
          <a:xfrm>
            <a:off x="2562374" y="6500595"/>
            <a:ext cx="2762505" cy="2662513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090256E-8578-421E-8A70-146E7DF0B072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6884738" y="6393013"/>
            <a:ext cx="3092816" cy="27700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DDD9E6D-E599-453C-BAF1-82F1AEC04A17}"/>
              </a:ext>
            </a:extLst>
          </p:cNvPr>
          <p:cNvGrpSpPr/>
          <p:nvPr/>
        </p:nvGrpSpPr>
        <p:grpSpPr>
          <a:xfrm>
            <a:off x="19113978" y="6665445"/>
            <a:ext cx="1999129" cy="1178859"/>
            <a:chOff x="19049832" y="7965136"/>
            <a:chExt cx="1999129" cy="11788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01E58A4-119C-44ED-81FD-BB13C5483230}"/>
                </a:ext>
              </a:extLst>
            </p:cNvPr>
            <p:cNvSpPr/>
            <p:nvPr/>
          </p:nvSpPr>
          <p:spPr>
            <a:xfrm>
              <a:off x="19049832" y="8447108"/>
              <a:ext cx="1559859" cy="69688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78D3996-DAFC-4DBA-B9D3-B87F3DBF53AC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790" y="7965136"/>
              <a:ext cx="62591" cy="33617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BD03F18-305D-4051-AE65-FBBC849E2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711" y="8025651"/>
              <a:ext cx="152400" cy="28463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86BFB4F-B7C2-4996-8D52-AD9630F2A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62252" y="8228535"/>
              <a:ext cx="286709" cy="21621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 descr="스크린샷이(가) 표시된 사진&#10;&#10;자동 생성된 설명">
            <a:extLst>
              <a:ext uri="{FF2B5EF4-FFF2-40B4-BE49-F238E27FC236}">
                <a16:creationId xmlns:a16="http://schemas.microsoft.com/office/drawing/2014/main" id="{BB662A33-F8CC-44A7-AB36-3EE9868D9E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952" r="19968" b="56328"/>
          <a:stretch/>
        </p:blipFill>
        <p:spPr>
          <a:xfrm>
            <a:off x="659260" y="10017676"/>
            <a:ext cx="12554714" cy="2070848"/>
          </a:xfrm>
          <a:prstGeom prst="rect">
            <a:avLst/>
          </a:prstGeom>
        </p:spPr>
      </p:pic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853A668D-E464-4D8F-9F15-38968DA673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72" b="82902"/>
          <a:stretch/>
        </p:blipFill>
        <p:spPr>
          <a:xfrm>
            <a:off x="14070586" y="10017676"/>
            <a:ext cx="7395480" cy="2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4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72664" y="938552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Purpose of </a:t>
            </a:r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F550F8-A8C5-4429-8BDF-E6B783EBA27F}"/>
              </a:ext>
            </a:extLst>
          </p:cNvPr>
          <p:cNvSpPr/>
          <p:nvPr/>
        </p:nvSpPr>
        <p:spPr>
          <a:xfrm>
            <a:off x="21694588" y="654423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8DC80-D4C7-4ED1-88D2-9AD445FA05FB}"/>
              </a:ext>
            </a:extLst>
          </p:cNvPr>
          <p:cNvSpPr txBox="1"/>
          <p:nvPr/>
        </p:nvSpPr>
        <p:spPr>
          <a:xfrm>
            <a:off x="1672663" y="2083065"/>
            <a:ext cx="2917265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00"/>
              </a:lnSpc>
              <a:spcAft>
                <a:spcPts val="1200"/>
              </a:spcAft>
            </a:pPr>
            <a:r>
              <a:rPr lang="en-US" dirty="0">
                <a:solidFill>
                  <a:schemeClr val="accent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ER Diagram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4228A-2D88-474A-9F3A-0CEDB9D2C94C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2D7EBC2-85AB-4940-A38F-5D06C687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8B65A9-5B91-4917-97A1-0B02E0EAB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2"/>
          <a:stretch/>
        </p:blipFill>
        <p:spPr>
          <a:xfrm>
            <a:off x="1905746" y="2949245"/>
            <a:ext cx="20176496" cy="10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57206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폐점 승인 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관리자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4B4B5E3-60FC-44BE-8429-7CD79FDA4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58958" r="27234" b="16430"/>
          <a:stretch/>
        </p:blipFill>
        <p:spPr>
          <a:xfrm>
            <a:off x="917451" y="3716814"/>
            <a:ext cx="11170024" cy="2779055"/>
          </a:xfrm>
          <a:prstGeom prst="rect">
            <a:avLst/>
          </a:prstGeom>
        </p:spPr>
      </p:pic>
      <p:pic>
        <p:nvPicPr>
          <p:cNvPr id="7" name="그림 6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00A708CF-29BD-4E70-A01A-6D8FB87F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59682" r="26474" b="16249"/>
          <a:stretch/>
        </p:blipFill>
        <p:spPr>
          <a:xfrm>
            <a:off x="662268" y="8165287"/>
            <a:ext cx="11680390" cy="2779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E19BDB-81C1-493B-999F-CA1BDDF99624}"/>
              </a:ext>
            </a:extLst>
          </p:cNvPr>
          <p:cNvSpPr txBox="1"/>
          <p:nvPr/>
        </p:nvSpPr>
        <p:spPr>
          <a:xfrm>
            <a:off x="8429876" y="2497385"/>
            <a:ext cx="3657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점주 폐점 신청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8E692-3BEF-4385-8999-802B9EFEF295}"/>
              </a:ext>
            </a:extLst>
          </p:cNvPr>
          <p:cNvSpPr txBox="1"/>
          <p:nvPr/>
        </p:nvSpPr>
        <p:spPr>
          <a:xfrm>
            <a:off x="8685059" y="7147084"/>
            <a:ext cx="3657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점주 폐점 확정 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A410EE0-B60F-46D6-8EEB-0E14A3D005FF}"/>
              </a:ext>
            </a:extLst>
          </p:cNvPr>
          <p:cNvCxnSpPr>
            <a:cxnSpLocks/>
          </p:cNvCxnSpPr>
          <p:nvPr/>
        </p:nvCxnSpPr>
        <p:spPr>
          <a:xfrm>
            <a:off x="12177120" y="2846248"/>
            <a:ext cx="12700" cy="2224236"/>
          </a:xfrm>
          <a:prstGeom prst="curvedConnector3">
            <a:avLst>
              <a:gd name="adj1" fmla="val 75882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61A33A3-B6E5-462D-911C-BF3B18032067}"/>
              </a:ext>
            </a:extLst>
          </p:cNvPr>
          <p:cNvCxnSpPr>
            <a:cxnSpLocks/>
          </p:cNvCxnSpPr>
          <p:nvPr/>
        </p:nvCxnSpPr>
        <p:spPr>
          <a:xfrm>
            <a:off x="12396445" y="7495420"/>
            <a:ext cx="12700" cy="2224236"/>
          </a:xfrm>
          <a:prstGeom prst="curvedConnector3">
            <a:avLst>
              <a:gd name="adj1" fmla="val 758823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3DEA96F9-930D-41E9-BA2E-A7EC6D3000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5" r="29637"/>
          <a:stretch/>
        </p:blipFill>
        <p:spPr>
          <a:xfrm>
            <a:off x="13825126" y="7531804"/>
            <a:ext cx="9826539" cy="1864658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3EB5055E-ABB2-46F2-9566-054208B1E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19" b="19373"/>
          <a:stretch/>
        </p:blipFill>
        <p:spPr>
          <a:xfrm>
            <a:off x="13293199" y="3000737"/>
            <a:ext cx="10890391" cy="19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57F3E0B-524F-489B-BE01-A56CE710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/>
          <a:stretch/>
        </p:blipFill>
        <p:spPr>
          <a:xfrm>
            <a:off x="2957235" y="2922494"/>
            <a:ext cx="18290553" cy="8868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835" y="132082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F426D8-78B5-49FF-9A4E-0095F00B4114}"/>
              </a:ext>
            </a:extLst>
          </p:cNvPr>
          <p:cNvSpPr/>
          <p:nvPr/>
        </p:nvSpPr>
        <p:spPr>
          <a:xfrm>
            <a:off x="19937506" y="10972800"/>
            <a:ext cx="1140511" cy="80682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C4199C-5A5F-4CBD-8A8E-700C278CB02C}"/>
              </a:ext>
            </a:extLst>
          </p:cNvPr>
          <p:cNvSpPr txBox="1"/>
          <p:nvPr/>
        </p:nvSpPr>
        <p:spPr>
          <a:xfrm>
            <a:off x="21248993" y="11005916"/>
            <a:ext cx="307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영업종료 버튼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71C64A7-73FC-40FF-9613-0D53B0745C7F}"/>
              </a:ext>
            </a:extLst>
          </p:cNvPr>
          <p:cNvSpPr/>
          <p:nvPr/>
        </p:nvSpPr>
        <p:spPr>
          <a:xfrm>
            <a:off x="2787464" y="3801906"/>
            <a:ext cx="2788583" cy="5190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5CC9B-43CD-46B6-BA56-D4092EAC9324}"/>
              </a:ext>
            </a:extLst>
          </p:cNvPr>
          <p:cNvSpPr txBox="1"/>
          <p:nvPr/>
        </p:nvSpPr>
        <p:spPr>
          <a:xfrm>
            <a:off x="590553" y="3674656"/>
            <a:ext cx="222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 시간</a:t>
            </a:r>
          </a:p>
        </p:txBody>
      </p:sp>
      <p:pic>
        <p:nvPicPr>
          <p:cNvPr id="9" name="그림 8" descr="실내, 스크린샷, 조류이(가) 표시된 사진&#10;&#10;자동 생성된 설명">
            <a:extLst>
              <a:ext uri="{FF2B5EF4-FFF2-40B4-BE49-F238E27FC236}">
                <a16:creationId xmlns:a16="http://schemas.microsoft.com/office/drawing/2014/main" id="{CE6FB537-37C2-4D42-A2AF-515835AED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2"/>
          <a:stretch/>
        </p:blipFill>
        <p:spPr>
          <a:xfrm>
            <a:off x="14464865" y="760478"/>
            <a:ext cx="8563539" cy="196292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B8E2FFD-E054-411F-B34C-FBA08AE901D7}"/>
              </a:ext>
            </a:extLst>
          </p:cNvPr>
          <p:cNvCxnSpPr>
            <a:stCxn id="13" idx="0"/>
          </p:cNvCxnSpPr>
          <p:nvPr/>
        </p:nvCxnSpPr>
        <p:spPr>
          <a:xfrm flipV="1">
            <a:off x="20507762" y="2723401"/>
            <a:ext cx="1778497" cy="824939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0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691" y="1284965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</a:t>
            </a:r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–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 관리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8C4B68-6F5D-4DD6-AA85-B713F7C99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3"/>
          <a:stretch/>
        </p:blipFill>
        <p:spPr>
          <a:xfrm>
            <a:off x="2930899" y="2940568"/>
            <a:ext cx="18290553" cy="883905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3C37A5-5597-4E5B-A915-AF81D0B3DEFC}"/>
              </a:ext>
            </a:extLst>
          </p:cNvPr>
          <p:cNvSpPr/>
          <p:nvPr/>
        </p:nvSpPr>
        <p:spPr>
          <a:xfrm>
            <a:off x="8731623" y="6553275"/>
            <a:ext cx="1140385" cy="7171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35FDBB0-3A29-4AD7-A5AA-C72519BEDC39}"/>
              </a:ext>
            </a:extLst>
          </p:cNvPr>
          <p:cNvCxnSpPr>
            <a:stCxn id="30" idx="0"/>
          </p:cNvCxnSpPr>
          <p:nvPr/>
        </p:nvCxnSpPr>
        <p:spPr>
          <a:xfrm flipV="1">
            <a:off x="9301816" y="1880007"/>
            <a:ext cx="2756427" cy="467326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6E180B-6811-4FB2-AE04-330DFC16554F}"/>
              </a:ext>
            </a:extLst>
          </p:cNvPr>
          <p:cNvSpPr txBox="1"/>
          <p:nvPr/>
        </p:nvSpPr>
        <p:spPr>
          <a:xfrm>
            <a:off x="10680030" y="682365"/>
            <a:ext cx="5570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제조 완료 시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완료문자로 전송</a:t>
            </a:r>
          </a:p>
        </p:txBody>
      </p:sp>
    </p:spTree>
    <p:extLst>
      <p:ext uri="{BB962C8B-B14F-4D97-AF65-F5344CB8AC3E}">
        <p14:creationId xmlns:p14="http://schemas.microsoft.com/office/powerpoint/2010/main" val="29870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 관리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E5B1656-27AE-4124-BEDF-406964CF8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04" y="2533933"/>
            <a:ext cx="9479177" cy="1036404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781B38CD-F52D-44AC-8587-D414AE5ED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696" y="2466535"/>
            <a:ext cx="9852923" cy="10431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4D7408-8C61-4721-AFBD-236DDA0572CD}"/>
              </a:ext>
            </a:extLst>
          </p:cNvPr>
          <p:cNvSpPr txBox="1"/>
          <p:nvPr/>
        </p:nvSpPr>
        <p:spPr>
          <a:xfrm>
            <a:off x="8320556" y="2466535"/>
            <a:ext cx="2780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 시간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A0D42-A551-4AB8-9E1C-CDD91F3B1873}"/>
              </a:ext>
            </a:extLst>
          </p:cNvPr>
          <p:cNvSpPr txBox="1"/>
          <p:nvPr/>
        </p:nvSpPr>
        <p:spPr>
          <a:xfrm>
            <a:off x="18480218" y="2376888"/>
            <a:ext cx="394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제조 대기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ajax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93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-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 완료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43F599A-0134-4F5F-8344-8E4D55CA9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0" y="2524206"/>
            <a:ext cx="9861065" cy="952029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BF89A95-83C0-4D61-9623-35C4AD082992}"/>
              </a:ext>
            </a:extLst>
          </p:cNvPr>
          <p:cNvSpPr/>
          <p:nvPr/>
        </p:nvSpPr>
        <p:spPr>
          <a:xfrm>
            <a:off x="13224999" y="5898778"/>
            <a:ext cx="2514240" cy="1918444"/>
          </a:xfrm>
          <a:prstGeom prst="rightArrow">
            <a:avLst/>
          </a:prstGeom>
          <a:solidFill>
            <a:srgbClr val="F0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C57A2-597C-42EE-8046-C843ACE189D3}"/>
              </a:ext>
            </a:extLst>
          </p:cNvPr>
          <p:cNvSpPr txBox="1"/>
          <p:nvPr/>
        </p:nvSpPr>
        <p:spPr>
          <a:xfrm>
            <a:off x="17330949" y="6057778"/>
            <a:ext cx="4320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 page </a:t>
            </a:r>
          </a:p>
          <a:p>
            <a:pPr algn="ctr"/>
            <a:r>
              <a:rPr lang="ko-KR" altLang="en-US" sz="4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영수증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B219BA-0B9A-4EF1-9876-7E3875C28F80}"/>
              </a:ext>
            </a:extLst>
          </p:cNvPr>
          <p:cNvSpPr txBox="1"/>
          <p:nvPr/>
        </p:nvSpPr>
        <p:spPr>
          <a:xfrm>
            <a:off x="8553124" y="2427840"/>
            <a:ext cx="304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주문완료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ajax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33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–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매출액 관리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E25F713-8D29-41F3-A41C-3641883D0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/>
          <a:stretch/>
        </p:blipFill>
        <p:spPr>
          <a:xfrm>
            <a:off x="2975001" y="2599765"/>
            <a:ext cx="18290553" cy="88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–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매출액 관리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43D2471-6D88-4B01-A077-6BE6DA35C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713" y="2427841"/>
            <a:ext cx="8764529" cy="10309411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73E5542-1DFA-4998-8FB2-80D6200C4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01" y="2427841"/>
            <a:ext cx="8934821" cy="10309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D3115-7DC9-424A-8B89-0F0DE9FE6326}"/>
              </a:ext>
            </a:extLst>
          </p:cNvPr>
          <p:cNvSpPr txBox="1"/>
          <p:nvPr/>
        </p:nvSpPr>
        <p:spPr>
          <a:xfrm>
            <a:off x="17235465" y="2427840"/>
            <a:ext cx="2899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매출액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jQuery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195BFF-A22E-4E8C-9396-395134862199}"/>
              </a:ext>
            </a:extLst>
          </p:cNvPr>
          <p:cNvSpPr txBox="1"/>
          <p:nvPr/>
        </p:nvSpPr>
        <p:spPr>
          <a:xfrm>
            <a:off x="8158682" y="2427840"/>
            <a:ext cx="251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매출액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ajax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3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0553" y="1282383"/>
            <a:ext cx="43938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Pos – </a:t>
            </a:r>
            <a:r>
              <a:rPr lang="ko-KR" altLang="en-US" sz="4000" cap="all" spc="15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매출액 관리</a:t>
            </a:r>
            <a:endParaRPr lang="en-US" sz="4000" cap="all" spc="150" dirty="0">
              <a:solidFill>
                <a:schemeClr val="accent2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8FE8EC-2D26-45FC-900F-87B2F6238689}"/>
              </a:ext>
            </a:extLst>
          </p:cNvPr>
          <p:cNvSpPr/>
          <p:nvPr/>
        </p:nvSpPr>
        <p:spPr>
          <a:xfrm>
            <a:off x="21694588" y="11851340"/>
            <a:ext cx="2196542" cy="1864659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C6D490-406F-4BE2-B401-A5D06F82EDED}"/>
              </a:ext>
            </a:extLst>
          </p:cNvPr>
          <p:cNvSpPr/>
          <p:nvPr/>
        </p:nvSpPr>
        <p:spPr>
          <a:xfrm>
            <a:off x="21659850" y="11779624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8E59DE-49EB-4D41-82C8-24AA3F9D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159" y="12044501"/>
            <a:ext cx="1872573" cy="1199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2B0F1-6BED-4173-8D24-FFCCBC2B2A80}"/>
              </a:ext>
            </a:extLst>
          </p:cNvPr>
          <p:cNvSpPr txBox="1"/>
          <p:nvPr/>
        </p:nvSpPr>
        <p:spPr>
          <a:xfrm>
            <a:off x="471394" y="279569"/>
            <a:ext cx="92392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400" cap="all" spc="15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store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5685FE-F43A-4F10-B312-69510B295385}"/>
              </a:ext>
            </a:extLst>
          </p:cNvPr>
          <p:cNvSpPr/>
          <p:nvPr/>
        </p:nvSpPr>
        <p:spPr>
          <a:xfrm>
            <a:off x="21849158" y="279569"/>
            <a:ext cx="1872573" cy="1915257"/>
          </a:xfrm>
          <a:prstGeom prst="rect">
            <a:avLst/>
          </a:prstGeom>
          <a:solidFill>
            <a:srgbClr val="FF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E25F713-8D29-41F3-A41C-3641883D0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2" t="34888" r="17554" b="17878"/>
          <a:stretch/>
        </p:blipFill>
        <p:spPr>
          <a:xfrm>
            <a:off x="874780" y="2559596"/>
            <a:ext cx="5258195" cy="536089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545720D-2475-4D0E-B93A-AAA312ECF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27" y="2559596"/>
            <a:ext cx="15898209" cy="90921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A65A61-DACF-41B4-9CCA-8B23B21F4352}"/>
              </a:ext>
            </a:extLst>
          </p:cNvPr>
          <p:cNvSpPr/>
          <p:nvPr/>
        </p:nvSpPr>
        <p:spPr>
          <a:xfrm>
            <a:off x="7996518" y="4356847"/>
            <a:ext cx="2958353" cy="35858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4E177-C70B-4FAA-9B18-FF9608A88C86}"/>
              </a:ext>
            </a:extLst>
          </p:cNvPr>
          <p:cNvSpPr txBox="1"/>
          <p:nvPr/>
        </p:nvSpPr>
        <p:spPr>
          <a:xfrm>
            <a:off x="11187956" y="4159620"/>
            <a:ext cx="326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계산된 매출액</a:t>
            </a:r>
          </a:p>
        </p:txBody>
      </p:sp>
    </p:spTree>
    <p:extLst>
      <p:ext uri="{BB962C8B-B14F-4D97-AF65-F5344CB8AC3E}">
        <p14:creationId xmlns:p14="http://schemas.microsoft.com/office/powerpoint/2010/main" val="2643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AEDB4CD7-84DD-43E4-BB0C-A45490F417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18" name="Freeform 2">
            <a:extLst>
              <a:ext uri="{FF2B5EF4-FFF2-40B4-BE49-F238E27FC236}">
                <a16:creationId xmlns:a16="http://schemas.microsoft.com/office/drawing/2014/main" id="{BDC2DA9E-301F-40A1-8E39-7CE3B95A2989}"/>
              </a:ext>
            </a:extLst>
          </p:cNvPr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5E680-4EF9-4884-8C8A-7EC923010CC6}"/>
              </a:ext>
            </a:extLst>
          </p:cNvPr>
          <p:cNvSpPr txBox="1"/>
          <p:nvPr/>
        </p:nvSpPr>
        <p:spPr>
          <a:xfrm>
            <a:off x="20568739" y="5678562"/>
            <a:ext cx="92392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i="0" u="none" strike="noStrike" kern="1200" cap="all" spc="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217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5355325D-994B-4196-9378-CF74A6541D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15" name="Freeform 2">
            <a:extLst>
              <a:ext uri="{FF2B5EF4-FFF2-40B4-BE49-F238E27FC236}">
                <a16:creationId xmlns:a16="http://schemas.microsoft.com/office/drawing/2014/main" id="{2BCCE8DD-BDED-41BB-A1E4-69D66DE7A921}"/>
              </a:ext>
            </a:extLst>
          </p:cNvPr>
          <p:cNvSpPr/>
          <p:nvPr/>
        </p:nvSpPr>
        <p:spPr>
          <a:xfrm>
            <a:off x="5275793" y="7525659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817" y="10644035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9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실내, 테이블, 천장, 방이(가) 표시된 사진&#10;&#10;자동 생성된 설명">
            <a:extLst>
              <a:ext uri="{FF2B5EF4-FFF2-40B4-BE49-F238E27FC236}">
                <a16:creationId xmlns:a16="http://schemas.microsoft.com/office/drawing/2014/main" id="{60379182-89BE-4A1D-B430-26A3B236F6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-65028"/>
            <a:ext cx="24384000" cy="13781027"/>
          </a:xfrm>
        </p:spPr>
      </p:pic>
      <p:sp>
        <p:nvSpPr>
          <p:cNvPr id="3" name="Freeform 2"/>
          <p:cNvSpPr/>
          <p:nvPr/>
        </p:nvSpPr>
        <p:spPr>
          <a:xfrm rot="16200000">
            <a:off x="14551988" y="3834787"/>
            <a:ext cx="13716002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47501" y="3464262"/>
            <a:ext cx="1076557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MODEL</a:t>
            </a:r>
            <a:r>
              <a:rPr lang="ko-KR" altLang="en-US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of</a:t>
            </a:r>
            <a:r>
              <a:rPr lang="ko-KR" altLang="en-US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9600" cap="all" spc="1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COOKIE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4D3338-230E-488D-9BF7-811CF39D7948}"/>
              </a:ext>
            </a:extLst>
          </p:cNvPr>
          <p:cNvSpPr txBox="1"/>
          <p:nvPr/>
        </p:nvSpPr>
        <p:spPr>
          <a:xfrm>
            <a:off x="20920358" y="5235790"/>
            <a:ext cx="303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설계모델</a:t>
            </a:r>
          </a:p>
        </p:txBody>
      </p:sp>
    </p:spTree>
    <p:extLst>
      <p:ext uri="{BB962C8B-B14F-4D97-AF65-F5344CB8AC3E}">
        <p14:creationId xmlns:p14="http://schemas.microsoft.com/office/powerpoint/2010/main" val="24498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</TotalTime>
  <Words>1213</Words>
  <Application>Microsoft Office PowerPoint</Application>
  <PresentationFormat>사용자 지정</PresentationFormat>
  <Paragraphs>413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조선일보명조</vt:lpstr>
      <vt:lpstr>Arial</vt:lpstr>
      <vt:lpstr>Calibri</vt:lpstr>
      <vt:lpstr>맑은 고딕</vt:lpstr>
      <vt:lpstr>Lato Black</vt:lpstr>
      <vt:lpstr>Lato</vt:lpstr>
      <vt:lpstr>Lato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e m</cp:lastModifiedBy>
  <cp:revision>298</cp:revision>
  <dcterms:created xsi:type="dcterms:W3CDTF">2016-06-20T18:47:00Z</dcterms:created>
  <dcterms:modified xsi:type="dcterms:W3CDTF">2020-02-17T06:05:22Z</dcterms:modified>
</cp:coreProperties>
</file>